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p:regular r:id="rId42"/>
      <p:bold r:id="rId43"/>
      <p:italic r:id="rId44"/>
      <p:boldItalic r:id="rId45"/>
    </p:embeddedFont>
    <p:embeddedFont>
      <p:font typeface="Montserrat"/>
      <p:regular r:id="rId46"/>
      <p:bold r:id="rId47"/>
      <p:italic r:id="rId48"/>
      <p:boldItalic r:id="rId49"/>
    </p:embeddedFont>
    <p:embeddedFont>
      <p:font typeface="La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ndrew Taylo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regular.fntdata"/><Relationship Id="rId41" Type="http://schemas.openxmlformats.org/officeDocument/2006/relationships/slide" Target="slides/slide35.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Montserrat-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1-16T22:06:50.865">
    <p:pos x="134" y="910"/>
    <p:text>This slide was great idea, nice work Pierre.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74f59c880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174f59c880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174f59c88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174f59c88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174f59c88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174f59c88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a13288d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1a13288d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174f59c88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174f59c88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174f59c880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174f59c880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174f59c88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174f59c88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74f59c880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174f59c880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174f59c88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174f59c88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52eeb67c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52eeb67c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37809a02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137809a02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62115772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162115772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1a21ce9c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1a21ce9c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False negative is the mushrooms that are not edible but the model predicts as edible.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198bf8ed1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198bf8ed1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174f59c880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174f59c880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9e942ef3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19e942ef3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198bf8ed1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198bf8ed1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198bf8ed1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198bf8ed1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198bf8ed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198bf8ed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198bf8ed1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198bf8ed1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198bf8ed1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198bf8ed1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4efeaad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4efeaad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19e942ef3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19e942ef3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9e942ef3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9e942ef3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9e942ef3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19e942ef3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1a13288dc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1a13288dc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198bf8ed1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198bf8ed1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1a13288dc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1a13288dc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137809a02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137809a02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52eeb67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152eeb67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8c9a704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8c9a704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137809a02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137809a02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174f59c880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174f59c880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174f59c88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174f59c88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theguardian.com/us-news/2024/oct/12/toxic-mushrooms-pennsylvania"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104.42.221.145:80/api/v1/service/mushroomservice/score" TargetMode="External"/><Relationship Id="rId4" Type="http://schemas.openxmlformats.org/officeDocument/2006/relationships/hyperlink" Target="http://104.42.221.145/api/v1/service/mushroomservice/swagger.js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learn.microsoft.com/en-us/azure/machine-learning/component-reference/two-class-decision-forest?view=azureml-api-2" TargetMode="External"/><Relationship Id="rId4" Type="http://schemas.openxmlformats.org/officeDocument/2006/relationships/hyperlink" Target="https://www.kaggle.com/datasets/uciml/mushroom-classificatio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405800"/>
            <a:ext cx="5017500" cy="275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Classifying Poisonous Mushrooms Using Machine Learning</a:t>
            </a:r>
            <a:endParaRPr/>
          </a:p>
        </p:txBody>
      </p:sp>
      <p:sp>
        <p:nvSpPr>
          <p:cNvPr id="135" name="Google Shape;135;p13"/>
          <p:cNvSpPr txBox="1"/>
          <p:nvPr>
            <p:ph idx="1" type="subTitle"/>
          </p:nvPr>
        </p:nvSpPr>
        <p:spPr>
          <a:xfrm>
            <a:off x="396975" y="2991600"/>
            <a:ext cx="3470700" cy="195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Team C</a:t>
            </a:r>
            <a:endParaRPr b="1"/>
          </a:p>
          <a:p>
            <a:pPr indent="0" lvl="0" marL="0" rtl="0" algn="l">
              <a:spcBef>
                <a:spcPts val="0"/>
              </a:spcBef>
              <a:spcAft>
                <a:spcPts val="0"/>
              </a:spcAft>
              <a:buNone/>
            </a:pPr>
            <a:r>
              <a:t/>
            </a:r>
            <a:endParaRPr b="1" u="sng"/>
          </a:p>
          <a:p>
            <a:pPr indent="0" lvl="0" marL="0" rtl="0" algn="l">
              <a:spcBef>
                <a:spcPts val="0"/>
              </a:spcBef>
              <a:spcAft>
                <a:spcPts val="0"/>
              </a:spcAft>
              <a:buNone/>
            </a:pPr>
            <a:r>
              <a:rPr lang="en"/>
              <a:t>Andrew Taylor</a:t>
            </a:r>
            <a:endParaRPr/>
          </a:p>
          <a:p>
            <a:pPr indent="0" lvl="0" marL="0" rtl="0" algn="l">
              <a:spcBef>
                <a:spcPts val="0"/>
              </a:spcBef>
              <a:spcAft>
                <a:spcPts val="0"/>
              </a:spcAft>
              <a:buNone/>
            </a:pPr>
            <a:r>
              <a:rPr lang="en"/>
              <a:t>Pierre Augustamar</a:t>
            </a:r>
            <a:endParaRPr/>
          </a:p>
          <a:p>
            <a:pPr indent="0" lvl="0" marL="0" rtl="0" algn="l">
              <a:spcBef>
                <a:spcPts val="0"/>
              </a:spcBef>
              <a:spcAft>
                <a:spcPts val="0"/>
              </a:spcAft>
              <a:buNone/>
            </a:pPr>
            <a:r>
              <a:rPr lang="en"/>
              <a:t>Abtin  Ardeshiri</a:t>
            </a:r>
            <a:endParaRPr/>
          </a:p>
          <a:p>
            <a:pPr indent="0" lvl="0" marL="0" rtl="0" algn="l">
              <a:spcBef>
                <a:spcPts val="0"/>
              </a:spcBef>
              <a:spcAft>
                <a:spcPts val="0"/>
              </a:spcAft>
              <a:buNone/>
            </a:pPr>
            <a:r>
              <a:rPr lang="en"/>
              <a:t>Bradley Lignoski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2"/>
          <p:cNvSpPr txBox="1"/>
          <p:nvPr>
            <p:ph type="title"/>
          </p:nvPr>
        </p:nvSpPr>
        <p:spPr>
          <a:xfrm>
            <a:off x="1105975" y="213200"/>
            <a:ext cx="6946200" cy="6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Proof Of Concept -  Experiment Models</a:t>
            </a:r>
            <a:endParaRPr/>
          </a:p>
        </p:txBody>
      </p:sp>
      <p:sp>
        <p:nvSpPr>
          <p:cNvPr id="201" name="Google Shape;201;p22"/>
          <p:cNvSpPr txBox="1"/>
          <p:nvPr>
            <p:ph idx="1" type="body"/>
          </p:nvPr>
        </p:nvSpPr>
        <p:spPr>
          <a:xfrm>
            <a:off x="1161200" y="872000"/>
            <a:ext cx="7260000" cy="375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Models Tested:</a:t>
            </a:r>
            <a:endParaRPr b="1"/>
          </a:p>
          <a:p>
            <a:pPr indent="-311150" lvl="0" marL="457200" rtl="0" algn="l">
              <a:lnSpc>
                <a:spcPct val="100000"/>
              </a:lnSpc>
              <a:spcBef>
                <a:spcPts val="0"/>
              </a:spcBef>
              <a:spcAft>
                <a:spcPts val="0"/>
              </a:spcAft>
              <a:buSzPts val="1300"/>
              <a:buChar char="●"/>
            </a:pPr>
            <a:r>
              <a:rPr b="1" lang="en"/>
              <a:t>Logistic Regression</a:t>
            </a:r>
            <a:endParaRPr b="1"/>
          </a:p>
          <a:p>
            <a:pPr indent="-311150" lvl="1" marL="914400" rtl="0" algn="l">
              <a:lnSpc>
                <a:spcPct val="100000"/>
              </a:lnSpc>
              <a:spcBef>
                <a:spcPts val="0"/>
              </a:spcBef>
              <a:spcAft>
                <a:spcPts val="0"/>
              </a:spcAft>
              <a:buSzPts val="1300"/>
              <a:buChar char="○"/>
            </a:pPr>
            <a:r>
              <a:rPr lang="en" sz="1300"/>
              <a:t>Provides a baseline accuracy for comparison and interprets linear relationships between features and the target variable. Ideal for establishing initial expectations.</a:t>
            </a:r>
            <a:endParaRPr sz="1300"/>
          </a:p>
          <a:p>
            <a:pPr indent="0" lvl="0" marL="914400" rtl="0" algn="l">
              <a:lnSpc>
                <a:spcPct val="100000"/>
              </a:lnSpc>
              <a:spcBef>
                <a:spcPts val="0"/>
              </a:spcBef>
              <a:spcAft>
                <a:spcPts val="0"/>
              </a:spcAft>
              <a:buNone/>
            </a:pPr>
            <a:r>
              <a:t/>
            </a:r>
            <a:endParaRPr sz="1100"/>
          </a:p>
          <a:p>
            <a:pPr indent="-311150" lvl="0" marL="457200" rtl="0" algn="l">
              <a:lnSpc>
                <a:spcPct val="100000"/>
              </a:lnSpc>
              <a:spcBef>
                <a:spcPts val="0"/>
              </a:spcBef>
              <a:spcAft>
                <a:spcPts val="0"/>
              </a:spcAft>
              <a:buSzPts val="1300"/>
              <a:buChar char="●"/>
            </a:pPr>
            <a:r>
              <a:rPr b="1" lang="en"/>
              <a:t>Random Forest</a:t>
            </a:r>
            <a:endParaRPr b="1" sz="1500"/>
          </a:p>
          <a:p>
            <a:pPr indent="-311150" lvl="1" marL="914400" rtl="0" algn="l">
              <a:lnSpc>
                <a:spcPct val="100000"/>
              </a:lnSpc>
              <a:spcBef>
                <a:spcPts val="0"/>
              </a:spcBef>
              <a:spcAft>
                <a:spcPts val="0"/>
              </a:spcAft>
              <a:buSzPts val="1300"/>
              <a:buChar char="○"/>
            </a:pPr>
            <a:r>
              <a:rPr lang="en" sz="1300"/>
              <a:t>Captures complex patterns with an ensemble of decision trees and identifies feature importance, making it highly effective for non-linear data structures.</a:t>
            </a:r>
            <a:endParaRPr sz="1300"/>
          </a:p>
          <a:p>
            <a:pPr indent="0" lvl="0" marL="91440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Char char="●"/>
            </a:pPr>
            <a:r>
              <a:rPr b="1" lang="en"/>
              <a:t>Support Vector Machine (SVM)</a:t>
            </a:r>
            <a:endParaRPr b="1"/>
          </a:p>
          <a:p>
            <a:pPr indent="-311150" lvl="1" marL="914400" rtl="0" algn="l">
              <a:lnSpc>
                <a:spcPct val="100000"/>
              </a:lnSpc>
              <a:spcBef>
                <a:spcPts val="0"/>
              </a:spcBef>
              <a:spcAft>
                <a:spcPts val="0"/>
              </a:spcAft>
              <a:buSzPts val="1300"/>
              <a:buChar char="○"/>
            </a:pPr>
            <a:r>
              <a:rPr lang="en" sz="1300"/>
              <a:t>Designed for binary classification with non-linear boundaries, SVM often excels at distinguishing between closely related classes with a high margin of separation.</a:t>
            </a:r>
            <a:endParaRPr sz="1300"/>
          </a:p>
          <a:p>
            <a:pPr indent="0" lvl="0" marL="914400" rtl="0" algn="l">
              <a:lnSpc>
                <a:spcPct val="100000"/>
              </a:lnSpc>
              <a:spcBef>
                <a:spcPts val="0"/>
              </a:spcBef>
              <a:spcAft>
                <a:spcPts val="0"/>
              </a:spcAft>
              <a:buNone/>
            </a:pPr>
            <a:r>
              <a:t/>
            </a:r>
            <a:endParaRPr sz="1100"/>
          </a:p>
          <a:p>
            <a:pPr indent="-311150" lvl="0" marL="457200" rtl="0" algn="l">
              <a:lnSpc>
                <a:spcPct val="100000"/>
              </a:lnSpc>
              <a:spcBef>
                <a:spcPts val="0"/>
              </a:spcBef>
              <a:spcAft>
                <a:spcPts val="0"/>
              </a:spcAft>
              <a:buSzPts val="1300"/>
              <a:buChar char="●"/>
            </a:pPr>
            <a:r>
              <a:rPr b="1" lang="en"/>
              <a:t>Neural Network (MLP)</a:t>
            </a:r>
            <a:endParaRPr b="1" sz="1500"/>
          </a:p>
          <a:p>
            <a:pPr indent="-311150" lvl="0" marL="914400" rtl="0" algn="l">
              <a:lnSpc>
                <a:spcPct val="100000"/>
              </a:lnSpc>
              <a:spcBef>
                <a:spcPts val="0"/>
              </a:spcBef>
              <a:spcAft>
                <a:spcPts val="0"/>
              </a:spcAft>
              <a:buSzPts val="1300"/>
              <a:buChar char="●"/>
            </a:pPr>
            <a:r>
              <a:rPr lang="en"/>
              <a:t>Uses a multi-layer perceptron to capture non-linear relationships, exploring the effectiveness of neural networks on a simplified architecture for interpretability and computational efficiency.</a:t>
            </a:r>
            <a:endParaRPr/>
          </a:p>
          <a:p>
            <a:pPr indent="0" lvl="0" marL="457200" rtl="0" algn="l">
              <a:lnSpc>
                <a:spcPct val="100000"/>
              </a:lnSpc>
              <a:spcBef>
                <a:spcPts val="0"/>
              </a:spcBef>
              <a:spcAft>
                <a:spcPts val="0"/>
              </a:spcAft>
              <a:buNone/>
            </a:pPr>
            <a:r>
              <a:t/>
            </a:r>
            <a:endParaRPr b="1" sz="1000"/>
          </a:p>
          <a:p>
            <a:pPr indent="0" lvl="0" marL="0" rtl="0" algn="l">
              <a:lnSpc>
                <a:spcPct val="100000"/>
              </a:lnSpc>
              <a:spcBef>
                <a:spcPts val="0"/>
              </a:spcBef>
              <a:spcAft>
                <a:spcPts val="0"/>
              </a:spcAft>
              <a:buNone/>
            </a:pPr>
            <a:r>
              <a:t/>
            </a:r>
            <a:endParaRPr b="1" sz="1000"/>
          </a:p>
          <a:p>
            <a:pPr indent="0" lvl="0" marL="0" rtl="0" algn="l">
              <a:lnSpc>
                <a:spcPct val="100000"/>
              </a:lnSpc>
              <a:spcBef>
                <a:spcPts val="0"/>
              </a:spcBef>
              <a:spcAft>
                <a:spcPts val="0"/>
              </a:spcAft>
              <a:buNone/>
            </a:pPr>
            <a:r>
              <a:t/>
            </a:r>
            <a:endParaRPr b="1" sz="12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lang="en" sz="1000"/>
              <a:t>     </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t/>
            </a:r>
            <a:endParaRPr sz="1000"/>
          </a:p>
          <a:p>
            <a:pPr indent="0" lvl="0" marL="457200" rtl="0" algn="l">
              <a:lnSpc>
                <a:spcPct val="85000"/>
              </a:lnSpc>
              <a:spcBef>
                <a:spcPts val="0"/>
              </a:spcBef>
              <a:spcAft>
                <a:spcPts val="1200"/>
              </a:spcAft>
              <a:buSzPts val="275"/>
              <a:buNone/>
            </a:pPr>
            <a:r>
              <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1526400" y="146600"/>
            <a:ext cx="6776700" cy="48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Proof of Concept - Correlation Matrix</a:t>
            </a:r>
            <a:endParaRPr/>
          </a:p>
        </p:txBody>
      </p:sp>
      <p:sp>
        <p:nvSpPr>
          <p:cNvPr id="207" name="Google Shape;207;p23"/>
          <p:cNvSpPr txBox="1"/>
          <p:nvPr>
            <p:ph idx="1" type="body"/>
          </p:nvPr>
        </p:nvSpPr>
        <p:spPr>
          <a:xfrm>
            <a:off x="149325" y="1444950"/>
            <a:ext cx="3503700" cy="3618000"/>
          </a:xfrm>
          <a:prstGeom prst="rect">
            <a:avLst/>
          </a:prstGeom>
        </p:spPr>
        <p:txBody>
          <a:bodyPr anchorCtr="0" anchor="t" bIns="91425" lIns="91425" spcFirstLastPara="1" rIns="0" wrap="square" tIns="0">
            <a:normAutofit fontScale="25000" lnSpcReduction="20000"/>
          </a:bodyPr>
          <a:lstStyle/>
          <a:p>
            <a:pPr indent="0" lvl="0" marL="0" rtl="0" algn="l">
              <a:spcBef>
                <a:spcPts val="0"/>
              </a:spcBef>
              <a:spcAft>
                <a:spcPts val="0"/>
              </a:spcAft>
              <a:buNone/>
            </a:pPr>
            <a:r>
              <a:rPr lang="en" sz="4500"/>
              <a:t>This heatmap visualizes the correlation matrix of the mushrooms dataset. </a:t>
            </a:r>
            <a:endParaRPr sz="4500"/>
          </a:p>
          <a:p>
            <a:pPr indent="0" lvl="0" marL="0" rtl="0" algn="l">
              <a:spcBef>
                <a:spcPts val="1200"/>
              </a:spcBef>
              <a:spcAft>
                <a:spcPts val="0"/>
              </a:spcAft>
              <a:buNone/>
            </a:pPr>
            <a:r>
              <a:rPr lang="en" sz="4500"/>
              <a:t>Each square in the heatmap represents the correlation between two features. The color intensity indicates the strength of the correlation:</a:t>
            </a:r>
            <a:endParaRPr sz="4500"/>
          </a:p>
          <a:p>
            <a:pPr indent="-300037" lvl="0" marL="457200" rtl="0" algn="l">
              <a:spcBef>
                <a:spcPts val="1200"/>
              </a:spcBef>
              <a:spcAft>
                <a:spcPts val="0"/>
              </a:spcAft>
              <a:buSzPct val="100000"/>
              <a:buChar char="●"/>
            </a:pPr>
            <a:r>
              <a:rPr lang="en" sz="4500"/>
              <a:t> </a:t>
            </a:r>
            <a:r>
              <a:rPr lang="en" sz="4500"/>
              <a:t>Dark Red: Strong negative correlation</a:t>
            </a:r>
            <a:endParaRPr sz="4500"/>
          </a:p>
          <a:p>
            <a:pPr indent="-300037" lvl="0" marL="457200" rtl="0" algn="l">
              <a:spcBef>
                <a:spcPts val="0"/>
              </a:spcBef>
              <a:spcAft>
                <a:spcPts val="0"/>
              </a:spcAft>
              <a:buSzPct val="100000"/>
              <a:buChar char="●"/>
            </a:pPr>
            <a:r>
              <a:rPr lang="en" sz="4500"/>
              <a:t> Dark Blue: Strong positive correlation</a:t>
            </a:r>
            <a:endParaRPr sz="4500"/>
          </a:p>
          <a:p>
            <a:pPr indent="-300037" lvl="0" marL="457200" rtl="0" algn="l">
              <a:spcBef>
                <a:spcPts val="0"/>
              </a:spcBef>
              <a:spcAft>
                <a:spcPts val="0"/>
              </a:spcAft>
              <a:buSzPct val="100000"/>
              <a:buChar char="●"/>
            </a:pPr>
            <a:r>
              <a:rPr lang="en" sz="4500"/>
              <a:t> </a:t>
            </a:r>
            <a:r>
              <a:rPr lang="en" sz="4500"/>
              <a:t>White: No correlation or a very weak correlation.</a:t>
            </a:r>
            <a:endParaRPr sz="4500"/>
          </a:p>
          <a:p>
            <a:pPr indent="0" lvl="0" marL="0" rtl="0" algn="l">
              <a:spcBef>
                <a:spcPts val="1200"/>
              </a:spcBef>
              <a:spcAft>
                <a:spcPts val="0"/>
              </a:spcAft>
              <a:buNone/>
            </a:pPr>
            <a:r>
              <a:rPr lang="en" sz="4500"/>
              <a:t>The absence of dark blue in our matrix clears us of the problem of multicollinearity, or highly correlated features that could reduce statistical significance, interpretability and model stability.</a:t>
            </a:r>
            <a:endParaRPr sz="4500"/>
          </a:p>
          <a:p>
            <a:pPr indent="0" lvl="0" marL="0" rtl="0" algn="l">
              <a:spcBef>
                <a:spcPts val="1200"/>
              </a:spcBef>
              <a:spcAft>
                <a:spcPts val="0"/>
              </a:spcAft>
              <a:buNone/>
            </a:pPr>
            <a:r>
              <a:rPr lang="en" sz="4500"/>
              <a:t>Instead of relying on a single feature for 100% accuracy, our model achieves its performance through a combination of all the features working</a:t>
            </a:r>
            <a:r>
              <a:rPr lang="en" sz="4900"/>
              <a:t> together.</a:t>
            </a:r>
            <a:endParaRPr sz="4900"/>
          </a:p>
          <a:p>
            <a:pPr indent="0" lvl="0" marL="0" rtl="0" algn="l">
              <a:spcBef>
                <a:spcPts val="1200"/>
              </a:spcBef>
              <a:spcAft>
                <a:spcPts val="0"/>
              </a:spcAft>
              <a:buNone/>
            </a:pPr>
            <a:r>
              <a:rPr lang="en" sz="3700"/>
              <a:t>                    </a:t>
            </a:r>
            <a:endParaRPr sz="3700"/>
          </a:p>
          <a:p>
            <a:pPr indent="0" lvl="0" marL="0" rtl="0" algn="l">
              <a:spcBef>
                <a:spcPts val="1200"/>
              </a:spcBef>
              <a:spcAft>
                <a:spcPts val="0"/>
              </a:spcAft>
              <a:buNone/>
            </a:pPr>
            <a:r>
              <a:t/>
            </a:r>
            <a:endParaRPr sz="25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08" name="Google Shape;208;p23"/>
          <p:cNvPicPr preferRelativeResize="0"/>
          <p:nvPr/>
        </p:nvPicPr>
        <p:blipFill>
          <a:blip r:embed="rId3">
            <a:alphaModFix/>
          </a:blip>
          <a:stretch>
            <a:fillRect/>
          </a:stretch>
        </p:blipFill>
        <p:spPr>
          <a:xfrm>
            <a:off x="3716750" y="1378675"/>
            <a:ext cx="5385551" cy="3684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1105975" y="213200"/>
            <a:ext cx="6049500" cy="499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Proof Of Concept -  HeatMap Observations</a:t>
            </a:r>
            <a:endParaRPr/>
          </a:p>
        </p:txBody>
      </p:sp>
      <p:sp>
        <p:nvSpPr>
          <p:cNvPr id="214" name="Google Shape;214;p24"/>
          <p:cNvSpPr txBox="1"/>
          <p:nvPr>
            <p:ph idx="1" type="body"/>
          </p:nvPr>
        </p:nvSpPr>
        <p:spPr>
          <a:xfrm>
            <a:off x="1192600" y="942675"/>
            <a:ext cx="6938100" cy="3464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Observations and Implications:</a:t>
            </a:r>
            <a:endParaRPr b="1"/>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Based on the correlation analysis, it seems that there are no exceptionally high correlations between features that directly relate to a mushroom being poisonous. Most of the observed correlations are tied to physical and morphological characteristics that are not necessarily linked to the toxic properties of mushrooms.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This is actually beneficial for our model development! High correlations between features can lead to problems such as multicollinearity, where redundant features interfere with the model's ability to interpret relationships clearly,</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By leveraging these features without the concern of multicollinearity, we can build a more robust and interpretable model to predict the poisonous nature of mushrooms. The lack of strong correlations also suggests that each feature might bring unique and independent information to the model, which could enhance its predictive power and allow for more accurate classifications.</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1297500" y="393750"/>
            <a:ext cx="7038900" cy="66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Proof Of Concept -  Feature Importances</a:t>
            </a:r>
            <a:endParaRPr/>
          </a:p>
        </p:txBody>
      </p:sp>
      <p:sp>
        <p:nvSpPr>
          <p:cNvPr id="220" name="Google Shape;220;p25"/>
          <p:cNvSpPr txBox="1"/>
          <p:nvPr>
            <p:ph idx="1" type="body"/>
          </p:nvPr>
        </p:nvSpPr>
        <p:spPr>
          <a:xfrm>
            <a:off x="203525" y="1344700"/>
            <a:ext cx="3961500" cy="3798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557"/>
              <a:t>The feature importance chart generated by the Random Forest model indicates which features are most significant in predicting the target variable for the mushroom dataset. In the chart:</a:t>
            </a:r>
            <a:endParaRPr sz="4557"/>
          </a:p>
          <a:p>
            <a:pPr indent="0" lvl="0" marL="0" rtl="0" algn="l">
              <a:spcBef>
                <a:spcPts val="1200"/>
              </a:spcBef>
              <a:spcAft>
                <a:spcPts val="0"/>
              </a:spcAft>
              <a:buNone/>
            </a:pPr>
            <a:r>
              <a:rPr lang="en" sz="4557"/>
              <a:t>- </a:t>
            </a:r>
            <a:r>
              <a:rPr b="1" lang="en" sz="4557"/>
              <a:t>Odor </a:t>
            </a:r>
            <a:r>
              <a:rPr lang="en" sz="4557"/>
              <a:t>stands out as the most important feature, contributing the highest weight to the model's predictions. This suggests that odor is a critical factor in distinguishing between edible and poisonous mushrooms.</a:t>
            </a:r>
            <a:endParaRPr sz="4557"/>
          </a:p>
          <a:p>
            <a:pPr indent="0" lvl="0" marL="0" rtl="0" algn="l">
              <a:spcBef>
                <a:spcPts val="1200"/>
              </a:spcBef>
              <a:spcAft>
                <a:spcPts val="0"/>
              </a:spcAft>
              <a:buNone/>
            </a:pPr>
            <a:r>
              <a:rPr lang="en" sz="4557"/>
              <a:t>- Other features with notable importance include </a:t>
            </a:r>
            <a:r>
              <a:rPr b="1" lang="en" sz="4557"/>
              <a:t>gill size</a:t>
            </a:r>
            <a:r>
              <a:rPr lang="en" sz="4557"/>
              <a:t>, </a:t>
            </a:r>
            <a:r>
              <a:rPr b="1" lang="en" sz="4557"/>
              <a:t>gill color,</a:t>
            </a:r>
            <a:r>
              <a:rPr lang="en" sz="4557"/>
              <a:t> and s</a:t>
            </a:r>
            <a:r>
              <a:rPr b="1" lang="en" sz="4557"/>
              <a:t>pore print color</a:t>
            </a:r>
            <a:r>
              <a:rPr lang="en" sz="4557"/>
              <a:t>, which also play substantial roles in classification.</a:t>
            </a:r>
            <a:endParaRPr sz="4557"/>
          </a:p>
          <a:p>
            <a:pPr indent="0" lvl="0" marL="0" rtl="0" algn="l">
              <a:spcBef>
                <a:spcPts val="1200"/>
              </a:spcBef>
              <a:spcAft>
                <a:spcPts val="0"/>
              </a:spcAft>
              <a:buNone/>
            </a:pPr>
            <a:r>
              <a:rPr lang="en" sz="4557"/>
              <a:t>- Features like </a:t>
            </a:r>
            <a:r>
              <a:rPr b="1" lang="en" sz="4557"/>
              <a:t>veil color</a:t>
            </a:r>
            <a:r>
              <a:rPr lang="en" sz="4557"/>
              <a:t>, </a:t>
            </a:r>
            <a:r>
              <a:rPr b="1" lang="en" sz="4557"/>
              <a:t>gill attachment</a:t>
            </a:r>
            <a:r>
              <a:rPr lang="en" sz="4557"/>
              <a:t>, and </a:t>
            </a:r>
            <a:r>
              <a:rPr b="1" lang="en" sz="4557"/>
              <a:t>cap shape</a:t>
            </a:r>
            <a:r>
              <a:rPr lang="en" sz="4557"/>
              <a:t> have minimal contribution, indicating they are less relevant to the model’s predictions.</a:t>
            </a:r>
            <a:endParaRPr sz="4557"/>
          </a:p>
          <a:p>
            <a:pPr indent="0" lvl="0" marL="0" rtl="0" algn="l">
              <a:spcBef>
                <a:spcPts val="1200"/>
              </a:spcBef>
              <a:spcAft>
                <a:spcPts val="0"/>
              </a:spcAft>
              <a:buNone/>
            </a:pPr>
            <a:r>
              <a:rPr lang="en" sz="4557"/>
              <a:t>This analysis highlights that certain physical and sensory characteristics of mushrooms are much more predictive than others, with odor being the dominant feature.</a:t>
            </a:r>
            <a:endParaRPr sz="4557"/>
          </a:p>
          <a:p>
            <a:pPr indent="0" lvl="0" marL="0" rtl="0" algn="l">
              <a:spcBef>
                <a:spcPts val="1200"/>
              </a:spcBef>
              <a:spcAft>
                <a:spcPts val="1200"/>
              </a:spcAft>
              <a:buNone/>
            </a:pPr>
            <a:r>
              <a:t/>
            </a:r>
            <a:endParaRPr/>
          </a:p>
        </p:txBody>
      </p:sp>
      <p:pic>
        <p:nvPicPr>
          <p:cNvPr id="221" name="Google Shape;221;p25"/>
          <p:cNvPicPr preferRelativeResize="0"/>
          <p:nvPr/>
        </p:nvPicPr>
        <p:blipFill>
          <a:blip r:embed="rId3">
            <a:alphaModFix/>
          </a:blip>
          <a:stretch>
            <a:fillRect/>
          </a:stretch>
        </p:blipFill>
        <p:spPr>
          <a:xfrm>
            <a:off x="4070450" y="1424650"/>
            <a:ext cx="5008351" cy="34744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1297500" y="393750"/>
            <a:ext cx="5858100" cy="78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Proof Of Concept -  Algorithm Selection</a:t>
            </a:r>
            <a:endParaRPr/>
          </a:p>
        </p:txBody>
      </p:sp>
      <p:sp>
        <p:nvSpPr>
          <p:cNvPr id="227" name="Google Shape;227;p26"/>
          <p:cNvSpPr txBox="1"/>
          <p:nvPr>
            <p:ph idx="1" type="body"/>
          </p:nvPr>
        </p:nvSpPr>
        <p:spPr>
          <a:xfrm>
            <a:off x="1084075" y="1369325"/>
            <a:ext cx="7407900" cy="3344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Model Training and Evaluation: We selected five models for comparison: K-Nearest Neighbors (KNN), Support Vector Machine (SVM), Random Forest, Neural Network, and Logistic Regression. Each model was trained on a subset of the dataset, and probabilities of the positive class (poisonous) were used to assess performance on test data.</a:t>
            </a:r>
            <a:endParaRPr/>
          </a:p>
          <a:p>
            <a:pPr indent="0" lvl="0" marL="0" rtl="0" algn="l">
              <a:spcBef>
                <a:spcPts val="1200"/>
              </a:spcBef>
              <a:spcAft>
                <a:spcPts val="0"/>
              </a:spcAft>
              <a:buNone/>
            </a:pPr>
            <a:r>
              <a:rPr lang="en"/>
              <a:t>Threshold Tuning and Metric Calculation: For each model, we calculated key metrics like ROC AUC, Precision, Recall, and F1 Score at optimized decision thresholds. We used the Youden's Index approach on the ROC curve to identify an ideal threshold that balanced the need for both precision (to avoid false positives) and recall (to capture true positives), crucial for a classification task focused on safety (identifying poisonous mushrooms accurately).</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ph type="title"/>
          </p:nvPr>
        </p:nvSpPr>
        <p:spPr>
          <a:xfrm>
            <a:off x="1105975" y="213200"/>
            <a:ext cx="6946200" cy="6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Proof Of Concept -  Evaluation Metric</a:t>
            </a:r>
            <a:endParaRPr/>
          </a:p>
        </p:txBody>
      </p:sp>
      <p:sp>
        <p:nvSpPr>
          <p:cNvPr id="233" name="Google Shape;233;p27"/>
          <p:cNvSpPr txBox="1"/>
          <p:nvPr>
            <p:ph idx="1" type="body"/>
          </p:nvPr>
        </p:nvSpPr>
        <p:spPr>
          <a:xfrm>
            <a:off x="235675" y="1618275"/>
            <a:ext cx="4524900" cy="323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b="1" lang="en"/>
              <a:t>Primary Metric: ROC AUC</a:t>
            </a:r>
            <a:endParaRPr b="1"/>
          </a:p>
          <a:p>
            <a:pPr indent="0" lvl="0" marL="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Char char="●"/>
            </a:pPr>
            <a:r>
              <a:rPr lang="en"/>
              <a:t>ROC AUC (Receiver Operating Characteristic Area Under Curve) measures each model’s ability to discriminate between edible and poisonous mushrooms, capturing both sensitivity and specificity.</a:t>
            </a:r>
            <a:endParaRPr/>
          </a:p>
          <a:p>
            <a:pPr indent="0" lvl="0" marL="45720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Char char="●"/>
            </a:pPr>
            <a:r>
              <a:rPr lang="en"/>
              <a:t>Additional metrics, such as Recall and Precision, are reported to evaluate the trade-off between false positives and false negatives, ensuring models are both accurate and reliable.</a:t>
            </a:r>
            <a:endParaRPr/>
          </a:p>
          <a:p>
            <a:pPr indent="0" lvl="0" marL="457200" rtl="0" algn="l">
              <a:lnSpc>
                <a:spcPct val="100000"/>
              </a:lnSpc>
              <a:spcBef>
                <a:spcPts val="0"/>
              </a:spcBef>
              <a:spcAft>
                <a:spcPts val="0"/>
              </a:spcAft>
              <a:buNone/>
            </a:pPr>
            <a:r>
              <a:t/>
            </a:r>
            <a:endParaRPr b="1" sz="1000"/>
          </a:p>
          <a:p>
            <a:pPr indent="0" lvl="0" marL="0" rtl="0" algn="l">
              <a:lnSpc>
                <a:spcPct val="100000"/>
              </a:lnSpc>
              <a:spcBef>
                <a:spcPts val="0"/>
              </a:spcBef>
              <a:spcAft>
                <a:spcPts val="0"/>
              </a:spcAft>
              <a:buNone/>
            </a:pPr>
            <a:r>
              <a:t/>
            </a:r>
            <a:endParaRPr b="1" sz="1000"/>
          </a:p>
          <a:p>
            <a:pPr indent="0" lvl="0" marL="0" rtl="0" algn="l">
              <a:lnSpc>
                <a:spcPct val="100000"/>
              </a:lnSpc>
              <a:spcBef>
                <a:spcPts val="0"/>
              </a:spcBef>
              <a:spcAft>
                <a:spcPts val="0"/>
              </a:spcAft>
              <a:buNone/>
            </a:pPr>
            <a:r>
              <a:t/>
            </a:r>
            <a:endParaRPr b="1"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lang="en" sz="1000"/>
              <a:t>     </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t/>
            </a:r>
            <a:endParaRPr sz="1000"/>
          </a:p>
          <a:p>
            <a:pPr indent="0" lvl="0" marL="457200" rtl="0" algn="l">
              <a:lnSpc>
                <a:spcPct val="85000"/>
              </a:lnSpc>
              <a:spcBef>
                <a:spcPts val="0"/>
              </a:spcBef>
              <a:spcAft>
                <a:spcPts val="1200"/>
              </a:spcAft>
              <a:buSzPts val="275"/>
              <a:buNone/>
            </a:pPr>
            <a:r>
              <a:t/>
            </a:r>
            <a:endParaRPr sz="1000"/>
          </a:p>
        </p:txBody>
      </p:sp>
      <p:sp>
        <p:nvSpPr>
          <p:cNvPr id="234" name="Google Shape;234;p27"/>
          <p:cNvSpPr txBox="1"/>
          <p:nvPr/>
        </p:nvSpPr>
        <p:spPr>
          <a:xfrm>
            <a:off x="729125" y="2699725"/>
            <a:ext cx="634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pic>
        <p:nvPicPr>
          <p:cNvPr id="235" name="Google Shape;235;p27"/>
          <p:cNvPicPr preferRelativeResize="0"/>
          <p:nvPr/>
        </p:nvPicPr>
        <p:blipFill>
          <a:blip r:embed="rId3">
            <a:alphaModFix/>
          </a:blip>
          <a:stretch>
            <a:fillRect/>
          </a:stretch>
        </p:blipFill>
        <p:spPr>
          <a:xfrm>
            <a:off x="5200450" y="1877500"/>
            <a:ext cx="3518824" cy="2509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1297500" y="393750"/>
            <a:ext cx="5858100" cy="78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Proof Of Concept -  Algorithm Selection</a:t>
            </a:r>
            <a:endParaRPr/>
          </a:p>
        </p:txBody>
      </p:sp>
      <p:pic>
        <p:nvPicPr>
          <p:cNvPr id="241" name="Google Shape;241;p28"/>
          <p:cNvPicPr preferRelativeResize="0"/>
          <p:nvPr/>
        </p:nvPicPr>
        <p:blipFill>
          <a:blip r:embed="rId3">
            <a:alphaModFix/>
          </a:blip>
          <a:stretch>
            <a:fillRect/>
          </a:stretch>
        </p:blipFill>
        <p:spPr>
          <a:xfrm>
            <a:off x="1336775" y="1280850"/>
            <a:ext cx="6353925" cy="2526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1297500" y="393750"/>
            <a:ext cx="5858100" cy="78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Proof Of Concept -  Algorithm Selection</a:t>
            </a:r>
            <a:endParaRPr/>
          </a:p>
        </p:txBody>
      </p:sp>
      <p:sp>
        <p:nvSpPr>
          <p:cNvPr id="247" name="Google Shape;247;p29"/>
          <p:cNvSpPr txBox="1"/>
          <p:nvPr>
            <p:ph idx="1" type="body"/>
          </p:nvPr>
        </p:nvSpPr>
        <p:spPr>
          <a:xfrm>
            <a:off x="101200" y="1628550"/>
            <a:ext cx="4910700" cy="273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200"/>
          </a:p>
          <a:p>
            <a:pPr indent="0" lvl="0" marL="0" rtl="0" algn="l">
              <a:spcBef>
                <a:spcPts val="1200"/>
              </a:spcBef>
              <a:spcAft>
                <a:spcPts val="0"/>
              </a:spcAft>
              <a:buNone/>
            </a:pPr>
            <a:r>
              <a:rPr b="1" lang="en" sz="1200"/>
              <a:t>Algorithm Selection: </a:t>
            </a:r>
            <a:endParaRPr b="1" sz="1200"/>
          </a:p>
          <a:p>
            <a:pPr indent="0" lvl="0" marL="0" rtl="0" algn="l">
              <a:spcBef>
                <a:spcPts val="1200"/>
              </a:spcBef>
              <a:spcAft>
                <a:spcPts val="0"/>
              </a:spcAft>
              <a:buNone/>
            </a:pPr>
            <a:r>
              <a:rPr lang="en" sz="1200"/>
              <a:t>After running the evaluations, the </a:t>
            </a:r>
            <a:r>
              <a:rPr b="1" lang="en" sz="1200"/>
              <a:t>Random Forest and Neural Network</a:t>
            </a:r>
            <a:r>
              <a:rPr lang="en" sz="1200"/>
              <a:t> models stood out for their high ROC AUC scores and precision-recall balance, making them well-suited for this classification task. The </a:t>
            </a:r>
            <a:r>
              <a:rPr b="1" lang="en" sz="1200"/>
              <a:t>Random Forest</a:t>
            </a:r>
            <a:r>
              <a:rPr lang="en" sz="1200"/>
              <a:t> model was ultimately selected for its interpretability, efficient computation, and consistent performance. The Neural Network model was noted as a potential option for future iterations or larger datasets due to its ability to capture complex patterns.</a:t>
            </a:r>
            <a:endParaRPr sz="1200"/>
          </a:p>
          <a:p>
            <a:pPr indent="0" lvl="0" marL="0" rtl="0" algn="l">
              <a:spcBef>
                <a:spcPts val="1200"/>
              </a:spcBef>
              <a:spcAft>
                <a:spcPts val="1200"/>
              </a:spcAft>
              <a:buNone/>
            </a:pPr>
            <a:r>
              <a:t/>
            </a:r>
            <a:endParaRPr sz="1200"/>
          </a:p>
        </p:txBody>
      </p:sp>
      <p:pic>
        <p:nvPicPr>
          <p:cNvPr id="248" name="Google Shape;248;p29"/>
          <p:cNvPicPr preferRelativeResize="0"/>
          <p:nvPr/>
        </p:nvPicPr>
        <p:blipFill>
          <a:blip r:embed="rId3">
            <a:alphaModFix/>
          </a:blip>
          <a:stretch>
            <a:fillRect/>
          </a:stretch>
        </p:blipFill>
        <p:spPr>
          <a:xfrm>
            <a:off x="5124900" y="1795950"/>
            <a:ext cx="3811699" cy="229679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ph type="title"/>
          </p:nvPr>
        </p:nvSpPr>
        <p:spPr>
          <a:xfrm>
            <a:off x="1297500" y="267675"/>
            <a:ext cx="5858100" cy="48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 Algorithm -  Logistic Regression</a:t>
            </a:r>
            <a:endParaRPr/>
          </a:p>
        </p:txBody>
      </p:sp>
      <p:sp>
        <p:nvSpPr>
          <p:cNvPr id="254" name="Google Shape;254;p30"/>
          <p:cNvSpPr txBox="1"/>
          <p:nvPr/>
        </p:nvSpPr>
        <p:spPr>
          <a:xfrm>
            <a:off x="479200" y="1178375"/>
            <a:ext cx="5318400" cy="352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solidFill>
                <a:schemeClr val="lt1"/>
              </a:solidFill>
              <a:latin typeface="Lato"/>
              <a:ea typeface="Lato"/>
              <a:cs typeface="Lato"/>
              <a:sym typeface="Lato"/>
            </a:endParaRPr>
          </a:p>
          <a:p>
            <a:pPr indent="0" lvl="0" marL="0" rtl="0" algn="l">
              <a:spcBef>
                <a:spcPts val="0"/>
              </a:spcBef>
              <a:spcAft>
                <a:spcPts val="0"/>
              </a:spcAft>
              <a:buNone/>
            </a:pPr>
            <a:r>
              <a:rPr b="1" lang="en" sz="1000">
                <a:solidFill>
                  <a:schemeClr val="lt1"/>
                </a:solidFill>
                <a:latin typeface="Lato"/>
                <a:ea typeface="Lato"/>
                <a:cs typeface="Lato"/>
                <a:sym typeface="Lato"/>
              </a:rPr>
              <a:t>Type: </a:t>
            </a:r>
            <a:r>
              <a:rPr lang="en" sz="1000">
                <a:solidFill>
                  <a:schemeClr val="lt1"/>
                </a:solidFill>
                <a:latin typeface="Lato"/>
                <a:ea typeface="Lato"/>
                <a:cs typeface="Lato"/>
                <a:sym typeface="Lato"/>
              </a:rPr>
              <a:t>Supervised Learning, Classification Algorithm</a:t>
            </a:r>
            <a:endParaRPr sz="1000">
              <a:solidFill>
                <a:schemeClr val="lt1"/>
              </a:solidFill>
              <a:latin typeface="Lato"/>
              <a:ea typeface="Lato"/>
              <a:cs typeface="Lato"/>
              <a:sym typeface="Lato"/>
            </a:endParaRPr>
          </a:p>
          <a:p>
            <a:pPr indent="0" lvl="0" marL="0" rtl="0" algn="l">
              <a:spcBef>
                <a:spcPts val="0"/>
              </a:spcBef>
              <a:spcAft>
                <a:spcPts val="0"/>
              </a:spcAft>
              <a:buNone/>
            </a:pPr>
            <a:r>
              <a:rPr b="1" lang="en" sz="1000">
                <a:solidFill>
                  <a:schemeClr val="lt1"/>
                </a:solidFill>
                <a:latin typeface="Lato"/>
                <a:ea typeface="Lato"/>
                <a:cs typeface="Lato"/>
                <a:sym typeface="Lato"/>
              </a:rPr>
              <a:t>Purpose: </a:t>
            </a:r>
            <a:r>
              <a:rPr lang="en" sz="1000">
                <a:solidFill>
                  <a:schemeClr val="lt1"/>
                </a:solidFill>
                <a:latin typeface="Lato"/>
                <a:ea typeface="Lato"/>
                <a:cs typeface="Lato"/>
                <a:sym typeface="Lato"/>
              </a:rPr>
              <a:t>Predicts the probability that an input belongs to a particular class</a:t>
            </a:r>
            <a:endParaRPr sz="1000">
              <a:solidFill>
                <a:schemeClr val="lt1"/>
              </a:solidFill>
              <a:latin typeface="Lato"/>
              <a:ea typeface="Lato"/>
              <a:cs typeface="Lato"/>
              <a:sym typeface="Lato"/>
            </a:endParaRPr>
          </a:p>
          <a:p>
            <a:pPr indent="0" lvl="0" marL="0" rtl="0" algn="l">
              <a:spcBef>
                <a:spcPts val="0"/>
              </a:spcBef>
              <a:spcAft>
                <a:spcPts val="0"/>
              </a:spcAft>
              <a:buNone/>
            </a:pPr>
            <a:r>
              <a:rPr b="1" lang="en" sz="1000">
                <a:solidFill>
                  <a:schemeClr val="lt1"/>
                </a:solidFill>
                <a:latin typeface="Lato"/>
                <a:ea typeface="Lato"/>
                <a:cs typeface="Lato"/>
                <a:sym typeface="Lato"/>
              </a:rPr>
              <a:t>Output:</a:t>
            </a:r>
            <a:r>
              <a:rPr lang="en" sz="1000">
                <a:solidFill>
                  <a:schemeClr val="lt1"/>
                </a:solidFill>
                <a:latin typeface="Lato"/>
                <a:ea typeface="Lato"/>
                <a:cs typeface="Lato"/>
                <a:sym typeface="Lato"/>
              </a:rPr>
              <a:t> Probability between 0 and 1, converted to class labels (e.g., 0 for edible, 1 for poisonous)</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rPr b="1" lang="en" sz="1000">
                <a:solidFill>
                  <a:schemeClr val="lt1"/>
                </a:solidFill>
                <a:latin typeface="Lato"/>
                <a:ea typeface="Lato"/>
                <a:cs typeface="Lato"/>
                <a:sym typeface="Lato"/>
              </a:rPr>
              <a:t>Key Steps in Logistic Regression for Classification</a:t>
            </a:r>
            <a:endParaRPr b="1" sz="1000">
              <a:solidFill>
                <a:schemeClr val="lt1"/>
              </a:solidFill>
              <a:latin typeface="Lato"/>
              <a:ea typeface="Lato"/>
              <a:cs typeface="Lato"/>
              <a:sym typeface="Lato"/>
            </a:endParaRPr>
          </a:p>
          <a:p>
            <a:pPr indent="0" lvl="0" marL="457200" rtl="0" algn="l">
              <a:spcBef>
                <a:spcPts val="0"/>
              </a:spcBef>
              <a:spcAft>
                <a:spcPts val="0"/>
              </a:spcAft>
              <a:buNone/>
            </a:pPr>
            <a:r>
              <a:rPr lang="en" sz="1000">
                <a:solidFill>
                  <a:schemeClr val="lt1"/>
                </a:solidFill>
                <a:latin typeface="Lato"/>
                <a:ea typeface="Lato"/>
                <a:cs typeface="Lato"/>
                <a:sym typeface="Lato"/>
              </a:rPr>
              <a:t>Step 1: Input features (X) are multiplied by coefficients to create a linear combination</a:t>
            </a:r>
            <a:endParaRPr sz="1000">
              <a:solidFill>
                <a:schemeClr val="lt1"/>
              </a:solidFill>
              <a:latin typeface="Lato"/>
              <a:ea typeface="Lato"/>
              <a:cs typeface="Lato"/>
              <a:sym typeface="Lato"/>
            </a:endParaRPr>
          </a:p>
          <a:p>
            <a:pPr indent="0" lvl="0" marL="457200" rtl="0" algn="l">
              <a:spcBef>
                <a:spcPts val="0"/>
              </a:spcBef>
              <a:spcAft>
                <a:spcPts val="0"/>
              </a:spcAft>
              <a:buNone/>
            </a:pPr>
            <a:r>
              <a:rPr lang="en" sz="1000">
                <a:solidFill>
                  <a:schemeClr val="lt1"/>
                </a:solidFill>
                <a:latin typeface="Lato"/>
                <a:ea typeface="Lato"/>
                <a:cs typeface="Lato"/>
                <a:sym typeface="Lato"/>
              </a:rPr>
              <a:t>Step 2: Apply the logistic (sigmoid) function to the linear combination to get probabilities</a:t>
            </a:r>
            <a:endParaRPr sz="1000">
              <a:solidFill>
                <a:schemeClr val="lt1"/>
              </a:solidFill>
              <a:latin typeface="Lato"/>
              <a:ea typeface="Lato"/>
              <a:cs typeface="Lato"/>
              <a:sym typeface="Lato"/>
            </a:endParaRPr>
          </a:p>
          <a:p>
            <a:pPr indent="0" lvl="0" marL="457200" rtl="0" algn="l">
              <a:spcBef>
                <a:spcPts val="0"/>
              </a:spcBef>
              <a:spcAft>
                <a:spcPts val="0"/>
              </a:spcAft>
              <a:buNone/>
            </a:pPr>
            <a:r>
              <a:rPr lang="en" sz="1000">
                <a:solidFill>
                  <a:schemeClr val="lt1"/>
                </a:solidFill>
                <a:latin typeface="Lato"/>
                <a:ea typeface="Lato"/>
                <a:cs typeface="Lato"/>
                <a:sym typeface="Lato"/>
              </a:rPr>
              <a:t>Step 3: Convert probability to class label based on a threshold (e.g., 0.5 by default)</a:t>
            </a:r>
            <a:endParaRPr sz="1000">
              <a:solidFill>
                <a:schemeClr val="lt1"/>
              </a:solidFill>
              <a:latin typeface="Lato"/>
              <a:ea typeface="Lato"/>
              <a:cs typeface="Lato"/>
              <a:sym typeface="Lato"/>
            </a:endParaRPr>
          </a:p>
          <a:p>
            <a:pPr indent="0" lvl="0" marL="45720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rPr b="1" lang="en" sz="1000">
                <a:solidFill>
                  <a:schemeClr val="lt1"/>
                </a:solidFill>
                <a:latin typeface="Lato"/>
                <a:ea typeface="Lato"/>
                <a:cs typeface="Lato"/>
                <a:sym typeface="Lato"/>
              </a:rPr>
              <a:t>Advantages</a:t>
            </a:r>
            <a:endParaRPr b="1" sz="1000">
              <a:solidFill>
                <a:schemeClr val="lt1"/>
              </a:solidFill>
              <a:latin typeface="Lato"/>
              <a:ea typeface="Lato"/>
              <a:cs typeface="Lato"/>
              <a:sym typeface="Lato"/>
            </a:endParaRPr>
          </a:p>
          <a:p>
            <a:pPr indent="-292100" lvl="0" marL="457200" rtl="0" algn="l">
              <a:spcBef>
                <a:spcPts val="0"/>
              </a:spcBef>
              <a:spcAft>
                <a:spcPts val="0"/>
              </a:spcAft>
              <a:buClr>
                <a:schemeClr val="lt1"/>
              </a:buClr>
              <a:buSzPts val="1000"/>
              <a:buFont typeface="Lato"/>
              <a:buChar char="●"/>
            </a:pPr>
            <a:r>
              <a:rPr lang="en" sz="1000">
                <a:solidFill>
                  <a:schemeClr val="lt1"/>
                </a:solidFill>
                <a:latin typeface="Lato"/>
                <a:ea typeface="Lato"/>
                <a:cs typeface="Lato"/>
                <a:sym typeface="Lato"/>
              </a:rPr>
              <a:t>Simple to implement, interpret, and fast to compute</a:t>
            </a:r>
            <a:endParaRPr sz="1000">
              <a:solidFill>
                <a:schemeClr val="lt1"/>
              </a:solidFill>
              <a:latin typeface="Lato"/>
              <a:ea typeface="Lato"/>
              <a:cs typeface="Lato"/>
              <a:sym typeface="Lato"/>
            </a:endParaRPr>
          </a:p>
          <a:p>
            <a:pPr indent="-292100" lvl="0" marL="457200" rtl="0" algn="l">
              <a:spcBef>
                <a:spcPts val="0"/>
              </a:spcBef>
              <a:spcAft>
                <a:spcPts val="0"/>
              </a:spcAft>
              <a:buClr>
                <a:schemeClr val="lt1"/>
              </a:buClr>
              <a:buSzPts val="1000"/>
              <a:buFont typeface="Lato"/>
              <a:buChar char="●"/>
            </a:pPr>
            <a:r>
              <a:rPr lang="en" sz="1000">
                <a:solidFill>
                  <a:schemeClr val="lt1"/>
                </a:solidFill>
                <a:latin typeface="Lato"/>
                <a:ea typeface="Lato"/>
                <a:cs typeface="Lato"/>
                <a:sym typeface="Lato"/>
              </a:rPr>
              <a:t>Useful for establishing a baseline for model comparison</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rPr b="1" lang="en" sz="1000">
                <a:solidFill>
                  <a:schemeClr val="lt1"/>
                </a:solidFill>
                <a:latin typeface="Lato"/>
                <a:ea typeface="Lato"/>
                <a:cs typeface="Lato"/>
                <a:sym typeface="Lato"/>
              </a:rPr>
              <a:t>Why Use Logistic Regression as a Baseline?</a:t>
            </a:r>
            <a:endParaRPr b="1" sz="1000">
              <a:solidFill>
                <a:schemeClr val="lt1"/>
              </a:solidFill>
              <a:latin typeface="Lato"/>
              <a:ea typeface="Lato"/>
              <a:cs typeface="Lato"/>
              <a:sym typeface="Lato"/>
            </a:endParaRPr>
          </a:p>
          <a:p>
            <a:pPr indent="-292100" lvl="0" marL="457200" rtl="0" algn="l">
              <a:spcBef>
                <a:spcPts val="0"/>
              </a:spcBef>
              <a:spcAft>
                <a:spcPts val="0"/>
              </a:spcAft>
              <a:buClr>
                <a:schemeClr val="lt1"/>
              </a:buClr>
              <a:buSzPts val="1000"/>
              <a:buFont typeface="Lato"/>
              <a:buChar char="●"/>
            </a:pPr>
            <a:r>
              <a:rPr lang="en" sz="1000">
                <a:solidFill>
                  <a:schemeClr val="lt1"/>
                </a:solidFill>
                <a:latin typeface="Lato"/>
                <a:ea typeface="Lato"/>
                <a:cs typeface="Lato"/>
                <a:sym typeface="Lato"/>
              </a:rPr>
              <a:t>Easy interpretability allows us to understand data relationships quickly</a:t>
            </a:r>
            <a:endParaRPr sz="1000">
              <a:solidFill>
                <a:schemeClr val="lt1"/>
              </a:solidFill>
              <a:latin typeface="Lato"/>
              <a:ea typeface="Lato"/>
              <a:cs typeface="Lato"/>
              <a:sym typeface="Lato"/>
            </a:endParaRPr>
          </a:p>
          <a:p>
            <a:pPr indent="-292100" lvl="0" marL="457200" rtl="0" algn="l">
              <a:spcBef>
                <a:spcPts val="0"/>
              </a:spcBef>
              <a:spcAft>
                <a:spcPts val="0"/>
              </a:spcAft>
              <a:buClr>
                <a:schemeClr val="lt1"/>
              </a:buClr>
              <a:buSzPts val="1000"/>
              <a:buFont typeface="Lato"/>
              <a:buChar char="●"/>
            </a:pPr>
            <a:r>
              <a:rPr lang="en" sz="1000">
                <a:solidFill>
                  <a:schemeClr val="lt1"/>
                </a:solidFill>
                <a:latin typeface="Lato"/>
                <a:ea typeface="Lato"/>
                <a:cs typeface="Lato"/>
                <a:sym typeface="Lato"/>
              </a:rPr>
              <a:t>Low computational cost provides fast preliminary insights</a:t>
            </a:r>
            <a:endParaRPr sz="1000">
              <a:solidFill>
                <a:schemeClr val="lt1"/>
              </a:solidFill>
              <a:latin typeface="Lato"/>
              <a:ea typeface="Lato"/>
              <a:cs typeface="Lato"/>
              <a:sym typeface="Lato"/>
            </a:endParaRPr>
          </a:p>
          <a:p>
            <a:pPr indent="-292100" lvl="0" marL="457200" rtl="0" algn="l">
              <a:spcBef>
                <a:spcPts val="0"/>
              </a:spcBef>
              <a:spcAft>
                <a:spcPts val="0"/>
              </a:spcAft>
              <a:buClr>
                <a:schemeClr val="lt1"/>
              </a:buClr>
              <a:buSzPts val="1000"/>
              <a:buFont typeface="Lato"/>
              <a:buChar char="●"/>
            </a:pPr>
            <a:r>
              <a:rPr lang="en" sz="1000">
                <a:solidFill>
                  <a:schemeClr val="lt1"/>
                </a:solidFill>
                <a:latin typeface="Lato"/>
                <a:ea typeface="Lato"/>
                <a:cs typeface="Lato"/>
                <a:sym typeface="Lato"/>
              </a:rPr>
              <a:t>Sets a performance benchmark for comparing more complex models</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900">
              <a:solidFill>
                <a:schemeClr val="lt1"/>
              </a:solidFill>
              <a:latin typeface="Lato"/>
              <a:ea typeface="Lato"/>
              <a:cs typeface="Lato"/>
              <a:sym typeface="Lato"/>
            </a:endParaRPr>
          </a:p>
          <a:p>
            <a:pPr indent="0" lvl="0" marL="0" rtl="0" algn="l">
              <a:spcBef>
                <a:spcPts val="0"/>
              </a:spcBef>
              <a:spcAft>
                <a:spcPts val="0"/>
              </a:spcAft>
              <a:buNone/>
            </a:pPr>
            <a:r>
              <a:t/>
            </a:r>
            <a:endParaRPr sz="900">
              <a:solidFill>
                <a:schemeClr val="lt1"/>
              </a:solidFill>
              <a:latin typeface="Lato"/>
              <a:ea typeface="Lato"/>
              <a:cs typeface="Lato"/>
              <a:sym typeface="Lato"/>
            </a:endParaRPr>
          </a:p>
        </p:txBody>
      </p:sp>
      <p:pic>
        <p:nvPicPr>
          <p:cNvPr id="255" name="Google Shape;255;p30"/>
          <p:cNvPicPr preferRelativeResize="0"/>
          <p:nvPr/>
        </p:nvPicPr>
        <p:blipFill rotWithShape="1">
          <a:blip r:embed="rId3">
            <a:alphaModFix/>
          </a:blip>
          <a:srcRect b="0" l="0" r="0" t="-9373"/>
          <a:stretch/>
        </p:blipFill>
        <p:spPr>
          <a:xfrm>
            <a:off x="5847875" y="1791101"/>
            <a:ext cx="3033751" cy="2216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Logistic Regression - Metrics</a:t>
            </a:r>
            <a:endParaRPr/>
          </a:p>
        </p:txBody>
      </p:sp>
      <p:sp>
        <p:nvSpPr>
          <p:cNvPr id="261" name="Google Shape;261;p31"/>
          <p:cNvSpPr txBox="1"/>
          <p:nvPr/>
        </p:nvSpPr>
        <p:spPr>
          <a:xfrm>
            <a:off x="2588350" y="4041800"/>
            <a:ext cx="38229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pic>
        <p:nvPicPr>
          <p:cNvPr id="262" name="Google Shape;262;p31"/>
          <p:cNvPicPr preferRelativeResize="0"/>
          <p:nvPr/>
        </p:nvPicPr>
        <p:blipFill>
          <a:blip r:embed="rId3">
            <a:alphaModFix/>
          </a:blip>
          <a:stretch>
            <a:fillRect/>
          </a:stretch>
        </p:blipFill>
        <p:spPr>
          <a:xfrm>
            <a:off x="152400" y="1460250"/>
            <a:ext cx="8839199" cy="1395663"/>
          </a:xfrm>
          <a:prstGeom prst="rect">
            <a:avLst/>
          </a:prstGeom>
          <a:noFill/>
          <a:ln>
            <a:noFill/>
          </a:ln>
        </p:spPr>
      </p:pic>
      <p:sp>
        <p:nvSpPr>
          <p:cNvPr id="263" name="Google Shape;263;p31"/>
          <p:cNvSpPr txBox="1"/>
          <p:nvPr/>
        </p:nvSpPr>
        <p:spPr>
          <a:xfrm>
            <a:off x="457350" y="3155025"/>
            <a:ext cx="7152000" cy="9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The provided metrics indicate that the model is performing exceptionally well on the given dataset. It has achieved near-perfect accuracy, precision, recall, and AUC. This suggests that the model is highly effective in distinguishing between positive and negative classes.</a:t>
            </a:r>
            <a:endParaRPr sz="13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141" name="Google Shape;141;p14"/>
          <p:cNvSpPr txBox="1"/>
          <p:nvPr>
            <p:ph idx="1" type="body"/>
          </p:nvPr>
        </p:nvSpPr>
        <p:spPr>
          <a:xfrm>
            <a:off x="1297500" y="1181900"/>
            <a:ext cx="5281500" cy="329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Many people like to go foraging for wild mushrooms, and some like to eat them, but a small proportion of mushrooms are poisonous, and can even be deadly. Identifying which is which usually involves a large reference from a reputable source, and can be perilous and time consuming conducted manually. What if there was a way to use data and machine learning to create a classification to accurately </a:t>
            </a:r>
            <a:r>
              <a:rPr lang="en"/>
              <a:t>identify</a:t>
            </a:r>
            <a:r>
              <a:rPr lang="en"/>
              <a:t> and avoid poisonous mushroom based on some observed characteristics?</a:t>
            </a:r>
            <a:endParaRPr/>
          </a:p>
          <a:p>
            <a:pPr indent="0" lvl="0" marL="0" rtl="0" algn="l">
              <a:spcBef>
                <a:spcPts val="1200"/>
              </a:spcBef>
              <a:spcAft>
                <a:spcPts val="1200"/>
              </a:spcAft>
              <a:buNone/>
            </a:pPr>
            <a:r>
              <a:rPr lang="en"/>
              <a:t>Popular culture is not reliable for this wisdom. </a:t>
            </a:r>
            <a:r>
              <a:rPr lang="en"/>
              <a:t>For example, the fly agaric is a mushroom found in the popular Super Mario Bros. video games. Super Mario eats this mushroom all the time, but it could be lethal if eaten by humans. Kids may not know. How should we be better informed? This is where the Mushroom Dataset comes in handy…</a:t>
            </a:r>
            <a:endParaRPr/>
          </a:p>
        </p:txBody>
      </p:sp>
      <p:pic>
        <p:nvPicPr>
          <p:cNvPr id="142" name="Google Shape;142;p14"/>
          <p:cNvPicPr preferRelativeResize="0"/>
          <p:nvPr/>
        </p:nvPicPr>
        <p:blipFill>
          <a:blip r:embed="rId3">
            <a:alphaModFix/>
          </a:blip>
          <a:stretch>
            <a:fillRect/>
          </a:stretch>
        </p:blipFill>
        <p:spPr>
          <a:xfrm>
            <a:off x="6645175" y="307525"/>
            <a:ext cx="2260200" cy="2577899"/>
          </a:xfrm>
          <a:prstGeom prst="rect">
            <a:avLst/>
          </a:prstGeom>
          <a:noFill/>
          <a:ln>
            <a:noFill/>
          </a:ln>
        </p:spPr>
      </p:pic>
      <p:pic>
        <p:nvPicPr>
          <p:cNvPr id="143" name="Google Shape;143;p14"/>
          <p:cNvPicPr preferRelativeResize="0"/>
          <p:nvPr/>
        </p:nvPicPr>
        <p:blipFill>
          <a:blip r:embed="rId4">
            <a:alphaModFix/>
          </a:blip>
          <a:stretch>
            <a:fillRect/>
          </a:stretch>
        </p:blipFill>
        <p:spPr>
          <a:xfrm>
            <a:off x="6645175" y="2885425"/>
            <a:ext cx="1198300" cy="1309525"/>
          </a:xfrm>
          <a:prstGeom prst="rect">
            <a:avLst/>
          </a:prstGeom>
          <a:noFill/>
          <a:ln>
            <a:noFill/>
          </a:ln>
        </p:spPr>
      </p:pic>
      <p:pic>
        <p:nvPicPr>
          <p:cNvPr id="144" name="Google Shape;144;p14"/>
          <p:cNvPicPr preferRelativeResize="0"/>
          <p:nvPr/>
        </p:nvPicPr>
        <p:blipFill>
          <a:blip r:embed="rId5">
            <a:alphaModFix/>
          </a:blip>
          <a:stretch>
            <a:fillRect/>
          </a:stretch>
        </p:blipFill>
        <p:spPr>
          <a:xfrm>
            <a:off x="7878975" y="2941037"/>
            <a:ext cx="1198300" cy="1198300"/>
          </a:xfrm>
          <a:prstGeom prst="rect">
            <a:avLst/>
          </a:prstGeom>
          <a:noFill/>
          <a:ln>
            <a:noFill/>
          </a:ln>
        </p:spPr>
      </p:pic>
      <p:sp>
        <p:nvSpPr>
          <p:cNvPr id="145" name="Google Shape;145;p14"/>
          <p:cNvSpPr txBox="1"/>
          <p:nvPr/>
        </p:nvSpPr>
        <p:spPr>
          <a:xfrm>
            <a:off x="7382700" y="4301475"/>
            <a:ext cx="9537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Lato"/>
                <a:ea typeface="Lato"/>
                <a:cs typeface="Lato"/>
                <a:sym typeface="Lato"/>
              </a:rPr>
              <a:t>Careful, Mario!</a:t>
            </a:r>
            <a:endParaRPr sz="8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Logistic Regression - </a:t>
            </a:r>
            <a:r>
              <a:rPr lang="en"/>
              <a:t>Confusion</a:t>
            </a:r>
            <a:r>
              <a:rPr lang="en"/>
              <a:t> Matrix</a:t>
            </a:r>
            <a:endParaRPr/>
          </a:p>
        </p:txBody>
      </p:sp>
      <p:sp>
        <p:nvSpPr>
          <p:cNvPr id="269" name="Google Shape;269;p32"/>
          <p:cNvSpPr txBox="1"/>
          <p:nvPr/>
        </p:nvSpPr>
        <p:spPr>
          <a:xfrm>
            <a:off x="165700" y="1307850"/>
            <a:ext cx="5190000" cy="36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lt1"/>
                </a:solidFill>
                <a:latin typeface="Lato"/>
                <a:ea typeface="Lato"/>
                <a:cs typeface="Lato"/>
                <a:sym typeface="Lato"/>
              </a:rPr>
              <a:t>Breakdown:</a:t>
            </a:r>
            <a:endParaRPr b="1"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rPr lang="en" sz="1000">
                <a:solidFill>
                  <a:schemeClr val="lt1"/>
                </a:solidFill>
                <a:latin typeface="Lato"/>
                <a:ea typeface="Lato"/>
                <a:cs typeface="Lato"/>
                <a:sym typeface="Lato"/>
              </a:rPr>
              <a:t>True Positives (TP): 1534. The model correctly identified 1534 poisonous mushrooms.</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rPr lang="en" sz="1000">
                <a:solidFill>
                  <a:schemeClr val="lt1"/>
                </a:solidFill>
                <a:latin typeface="Lato"/>
                <a:ea typeface="Lato"/>
                <a:cs typeface="Lato"/>
                <a:sym typeface="Lato"/>
              </a:rPr>
              <a:t>False Positives (FP): 0. The model didn't incorrectly identify any edible mushrooms as poisonous.</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rPr lang="en" sz="1000">
                <a:solidFill>
                  <a:schemeClr val="lt1"/>
                </a:solidFill>
                <a:latin typeface="Lato"/>
                <a:ea typeface="Lato"/>
                <a:cs typeface="Lato"/>
                <a:sym typeface="Lato"/>
              </a:rPr>
              <a:t>False Negatives (FN): 3. This is the concerning part. The model incorrectly identified </a:t>
            </a:r>
            <a:r>
              <a:rPr b="1" lang="en" sz="1000">
                <a:solidFill>
                  <a:schemeClr val="lt1"/>
                </a:solidFill>
                <a:latin typeface="Lato"/>
                <a:ea typeface="Lato"/>
                <a:cs typeface="Lato"/>
                <a:sym typeface="Lato"/>
              </a:rPr>
              <a:t>3</a:t>
            </a:r>
            <a:r>
              <a:rPr lang="en" sz="1000">
                <a:solidFill>
                  <a:schemeClr val="lt1"/>
                </a:solidFill>
                <a:latin typeface="Lato"/>
                <a:ea typeface="Lato"/>
                <a:cs typeface="Lato"/>
                <a:sym typeface="Lato"/>
              </a:rPr>
              <a:t> </a:t>
            </a:r>
            <a:r>
              <a:rPr b="1" lang="en" sz="1000">
                <a:solidFill>
                  <a:schemeClr val="lt1"/>
                </a:solidFill>
                <a:latin typeface="Lato"/>
                <a:ea typeface="Lato"/>
                <a:cs typeface="Lato"/>
                <a:sym typeface="Lato"/>
              </a:rPr>
              <a:t>poisonous</a:t>
            </a:r>
            <a:r>
              <a:rPr lang="en" sz="1000">
                <a:solidFill>
                  <a:schemeClr val="lt1"/>
                </a:solidFill>
                <a:latin typeface="Lato"/>
                <a:ea typeface="Lato"/>
                <a:cs typeface="Lato"/>
                <a:sym typeface="Lato"/>
              </a:rPr>
              <a:t> mushrooms as edible.</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rPr lang="en" sz="1000">
                <a:solidFill>
                  <a:schemeClr val="lt1"/>
                </a:solidFill>
                <a:latin typeface="Lato"/>
                <a:ea typeface="Lato"/>
                <a:cs typeface="Lato"/>
                <a:sym typeface="Lato"/>
              </a:rPr>
              <a:t>True Negatives (TN): 1713. The model correctly identified 1713 edible mushrooms.</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rPr b="1" lang="en" sz="1000">
                <a:solidFill>
                  <a:schemeClr val="lt1"/>
                </a:solidFill>
                <a:latin typeface="Lato"/>
                <a:ea typeface="Lato"/>
                <a:cs typeface="Lato"/>
                <a:sym typeface="Lato"/>
              </a:rPr>
              <a:t>Problem:</a:t>
            </a:r>
            <a:endParaRPr b="1" sz="1000">
              <a:solidFill>
                <a:schemeClr val="lt1"/>
              </a:solidFill>
              <a:latin typeface="Lato"/>
              <a:ea typeface="Lato"/>
              <a:cs typeface="Lato"/>
              <a:sym typeface="Lato"/>
            </a:endParaRPr>
          </a:p>
          <a:p>
            <a:pPr indent="0" lvl="0" marL="0" rtl="0" algn="l">
              <a:spcBef>
                <a:spcPts val="0"/>
              </a:spcBef>
              <a:spcAft>
                <a:spcPts val="0"/>
              </a:spcAft>
              <a:buNone/>
            </a:pPr>
            <a:r>
              <a:t/>
            </a:r>
            <a:endParaRPr b="1" sz="1000">
              <a:solidFill>
                <a:schemeClr val="lt1"/>
              </a:solidFill>
              <a:latin typeface="Lato"/>
              <a:ea typeface="Lato"/>
              <a:cs typeface="Lato"/>
              <a:sym typeface="Lato"/>
            </a:endParaRPr>
          </a:p>
          <a:p>
            <a:pPr indent="0" lvl="0" marL="0" rtl="0" algn="l">
              <a:spcBef>
                <a:spcPts val="0"/>
              </a:spcBef>
              <a:spcAft>
                <a:spcPts val="0"/>
              </a:spcAft>
              <a:buNone/>
            </a:pPr>
            <a:r>
              <a:rPr lang="en" sz="1000">
                <a:solidFill>
                  <a:schemeClr val="lt1"/>
                </a:solidFill>
                <a:latin typeface="Lato"/>
                <a:ea typeface="Lato"/>
                <a:cs typeface="Lato"/>
                <a:sym typeface="Lato"/>
              </a:rPr>
              <a:t>The 3 false negatives are the most critical issue. These are instances where the model predicted a mushroom to be edible when it was actually poisonous. This could lead to serious consequences if people rely on the model's predictions.</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rPr lang="en" sz="1000">
                <a:solidFill>
                  <a:schemeClr val="lt1"/>
                </a:solidFill>
                <a:latin typeface="Lato"/>
                <a:ea typeface="Lato"/>
                <a:cs typeface="Lato"/>
                <a:sym typeface="Lato"/>
              </a:rPr>
              <a:t>Solution:</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rPr lang="en" sz="1000">
                <a:solidFill>
                  <a:schemeClr val="lt1"/>
                </a:solidFill>
                <a:latin typeface="Lato"/>
                <a:ea typeface="Lato"/>
                <a:cs typeface="Lato"/>
                <a:sym typeface="Lato"/>
              </a:rPr>
              <a:t>Using more complex models like Random Forest to identify the correct poisonous mushrooms</a:t>
            </a:r>
            <a:endParaRPr sz="1000">
              <a:solidFill>
                <a:schemeClr val="lt1"/>
              </a:solidFill>
              <a:latin typeface="Lato"/>
              <a:ea typeface="Lato"/>
              <a:cs typeface="Lato"/>
              <a:sym typeface="Lato"/>
            </a:endParaRPr>
          </a:p>
        </p:txBody>
      </p:sp>
      <p:pic>
        <p:nvPicPr>
          <p:cNvPr id="270" name="Google Shape;270;p32"/>
          <p:cNvPicPr preferRelativeResize="0"/>
          <p:nvPr/>
        </p:nvPicPr>
        <p:blipFill>
          <a:blip r:embed="rId3">
            <a:alphaModFix/>
          </a:blip>
          <a:stretch>
            <a:fillRect/>
          </a:stretch>
        </p:blipFill>
        <p:spPr>
          <a:xfrm>
            <a:off x="5413600" y="1612900"/>
            <a:ext cx="3483500" cy="309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3"/>
          <p:cNvSpPr txBox="1"/>
          <p:nvPr>
            <p:ph type="title"/>
          </p:nvPr>
        </p:nvSpPr>
        <p:spPr>
          <a:xfrm>
            <a:off x="1297500" y="267675"/>
            <a:ext cx="5858100" cy="48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Algorithm -  Random Forest</a:t>
            </a:r>
            <a:endParaRPr/>
          </a:p>
        </p:txBody>
      </p:sp>
      <p:sp>
        <p:nvSpPr>
          <p:cNvPr id="276" name="Google Shape;276;p33"/>
          <p:cNvSpPr txBox="1"/>
          <p:nvPr/>
        </p:nvSpPr>
        <p:spPr>
          <a:xfrm>
            <a:off x="64400" y="1178375"/>
            <a:ext cx="5733300" cy="381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solidFill>
                <a:schemeClr val="lt1"/>
              </a:solidFill>
              <a:latin typeface="Lato"/>
              <a:ea typeface="Lato"/>
              <a:cs typeface="Lato"/>
              <a:sym typeface="Lato"/>
            </a:endParaRPr>
          </a:p>
          <a:p>
            <a:pPr indent="0" lvl="0" marL="0" rtl="0" algn="l">
              <a:spcBef>
                <a:spcPts val="0"/>
              </a:spcBef>
              <a:spcAft>
                <a:spcPts val="0"/>
              </a:spcAft>
              <a:buNone/>
            </a:pPr>
            <a:r>
              <a:rPr b="1" lang="en" sz="1000">
                <a:solidFill>
                  <a:schemeClr val="lt1"/>
                </a:solidFill>
                <a:latin typeface="Lato"/>
                <a:ea typeface="Lato"/>
                <a:cs typeface="Lato"/>
                <a:sym typeface="Lato"/>
              </a:rPr>
              <a:t>Type: </a:t>
            </a:r>
            <a:r>
              <a:rPr lang="en" sz="1000">
                <a:solidFill>
                  <a:schemeClr val="lt1"/>
                </a:solidFill>
                <a:latin typeface="Lato"/>
                <a:ea typeface="Lato"/>
                <a:cs typeface="Lato"/>
                <a:sym typeface="Lato"/>
              </a:rPr>
              <a:t>Supervised &amp; Ensemble Learning, Classification &amp; Regression Algorithm</a:t>
            </a:r>
            <a:endParaRPr sz="1000">
              <a:solidFill>
                <a:schemeClr val="lt1"/>
              </a:solidFill>
              <a:latin typeface="Lato"/>
              <a:ea typeface="Lato"/>
              <a:cs typeface="Lato"/>
              <a:sym typeface="Lato"/>
            </a:endParaRPr>
          </a:p>
          <a:p>
            <a:pPr indent="0" lvl="0" marL="0" rtl="0" algn="l">
              <a:spcBef>
                <a:spcPts val="0"/>
              </a:spcBef>
              <a:spcAft>
                <a:spcPts val="0"/>
              </a:spcAft>
              <a:buNone/>
            </a:pPr>
            <a:r>
              <a:rPr b="1" lang="en" sz="1000">
                <a:solidFill>
                  <a:schemeClr val="lt1"/>
                </a:solidFill>
                <a:latin typeface="Lato"/>
                <a:ea typeface="Lato"/>
                <a:cs typeface="Lato"/>
                <a:sym typeface="Lato"/>
              </a:rPr>
              <a:t>Purpose: </a:t>
            </a:r>
            <a:r>
              <a:rPr lang="en" sz="1000">
                <a:solidFill>
                  <a:schemeClr val="lt1"/>
                </a:solidFill>
                <a:latin typeface="Lato"/>
                <a:ea typeface="Lato"/>
                <a:cs typeface="Lato"/>
                <a:sym typeface="Lato"/>
              </a:rPr>
              <a:t>ensemble of decision trees in which each decision tree is trained with a set of random training data.</a:t>
            </a:r>
            <a:endParaRPr sz="1000">
              <a:solidFill>
                <a:schemeClr val="lt1"/>
              </a:solidFill>
              <a:latin typeface="Lato"/>
              <a:ea typeface="Lato"/>
              <a:cs typeface="Lato"/>
              <a:sym typeface="Lato"/>
            </a:endParaRPr>
          </a:p>
          <a:p>
            <a:pPr indent="0" lvl="0" marL="0" rtl="0" algn="l">
              <a:spcBef>
                <a:spcPts val="0"/>
              </a:spcBef>
              <a:spcAft>
                <a:spcPts val="0"/>
              </a:spcAft>
              <a:buNone/>
            </a:pPr>
            <a:r>
              <a:rPr b="1" lang="en" sz="1000">
                <a:solidFill>
                  <a:schemeClr val="lt1"/>
                </a:solidFill>
                <a:latin typeface="Lato"/>
                <a:ea typeface="Lato"/>
                <a:cs typeface="Lato"/>
                <a:sym typeface="Lato"/>
              </a:rPr>
              <a:t>Output:</a:t>
            </a:r>
            <a:r>
              <a:rPr lang="en" sz="1000">
                <a:solidFill>
                  <a:schemeClr val="lt1"/>
                </a:solidFill>
                <a:latin typeface="Lato"/>
                <a:ea typeface="Lato"/>
                <a:cs typeface="Lato"/>
                <a:sym typeface="Lato"/>
              </a:rPr>
              <a:t> </a:t>
            </a:r>
            <a:r>
              <a:rPr lang="en" sz="1000">
                <a:solidFill>
                  <a:schemeClr val="lt1"/>
                </a:solidFill>
                <a:latin typeface="Lato"/>
                <a:ea typeface="Lato"/>
                <a:cs typeface="Lato"/>
                <a:sym typeface="Lato"/>
              </a:rPr>
              <a:t>For classification tasks, the output of the random forest is the class selected by most trees.</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rPr b="1" lang="en" sz="1000">
                <a:solidFill>
                  <a:schemeClr val="lt1"/>
                </a:solidFill>
                <a:latin typeface="Lato"/>
                <a:ea typeface="Lato"/>
                <a:cs typeface="Lato"/>
                <a:sym typeface="Lato"/>
              </a:rPr>
              <a:t>Key Steps in RF for Classification</a:t>
            </a:r>
            <a:endParaRPr b="1" sz="1000">
              <a:solidFill>
                <a:schemeClr val="lt1"/>
              </a:solidFill>
              <a:latin typeface="Lato"/>
              <a:ea typeface="Lato"/>
              <a:cs typeface="Lato"/>
              <a:sym typeface="Lato"/>
            </a:endParaRPr>
          </a:p>
          <a:p>
            <a:pPr indent="0" lvl="0" marL="457200" rtl="0" algn="l">
              <a:spcBef>
                <a:spcPts val="0"/>
              </a:spcBef>
              <a:spcAft>
                <a:spcPts val="0"/>
              </a:spcAft>
              <a:buNone/>
            </a:pPr>
            <a:r>
              <a:rPr lang="en" sz="1000">
                <a:solidFill>
                  <a:schemeClr val="lt1"/>
                </a:solidFill>
                <a:latin typeface="Lato"/>
                <a:ea typeface="Lato"/>
                <a:cs typeface="Lato"/>
                <a:sym typeface="Lato"/>
              </a:rPr>
              <a:t>Step 1: </a:t>
            </a:r>
            <a:r>
              <a:rPr lang="en" sz="1000">
                <a:solidFill>
                  <a:schemeClr val="lt1"/>
                </a:solidFill>
                <a:latin typeface="Lato"/>
                <a:ea typeface="Lato"/>
                <a:cs typeface="Lato"/>
                <a:sym typeface="Lato"/>
              </a:rPr>
              <a:t>Select random samples from a given data or training set.</a:t>
            </a:r>
            <a:endParaRPr sz="1000">
              <a:solidFill>
                <a:schemeClr val="lt1"/>
              </a:solidFill>
              <a:latin typeface="Lato"/>
              <a:ea typeface="Lato"/>
              <a:cs typeface="Lato"/>
              <a:sym typeface="Lato"/>
            </a:endParaRPr>
          </a:p>
          <a:p>
            <a:pPr indent="0" lvl="0" marL="457200" rtl="0" algn="l">
              <a:spcBef>
                <a:spcPts val="0"/>
              </a:spcBef>
              <a:spcAft>
                <a:spcPts val="0"/>
              </a:spcAft>
              <a:buNone/>
            </a:pPr>
            <a:r>
              <a:rPr lang="en" sz="1000">
                <a:solidFill>
                  <a:schemeClr val="lt1"/>
                </a:solidFill>
                <a:latin typeface="Lato"/>
                <a:ea typeface="Lato"/>
                <a:cs typeface="Lato"/>
                <a:sym typeface="Lato"/>
              </a:rPr>
              <a:t>Step 2: Construct a decision tree for every training data.</a:t>
            </a:r>
            <a:endParaRPr sz="1000">
              <a:solidFill>
                <a:schemeClr val="lt1"/>
              </a:solidFill>
              <a:latin typeface="Lato"/>
              <a:ea typeface="Lato"/>
              <a:cs typeface="Lato"/>
              <a:sym typeface="Lato"/>
            </a:endParaRPr>
          </a:p>
          <a:p>
            <a:pPr indent="0" lvl="0" marL="457200" marR="0" rtl="0" algn="l">
              <a:lnSpc>
                <a:spcPct val="100000"/>
              </a:lnSpc>
              <a:spcBef>
                <a:spcPts val="0"/>
              </a:spcBef>
              <a:spcAft>
                <a:spcPts val="0"/>
              </a:spcAft>
              <a:buNone/>
            </a:pPr>
            <a:r>
              <a:rPr lang="en" sz="1000">
                <a:solidFill>
                  <a:schemeClr val="lt1"/>
                </a:solidFill>
                <a:latin typeface="Lato"/>
                <a:ea typeface="Lato"/>
                <a:cs typeface="Lato"/>
                <a:sym typeface="Lato"/>
              </a:rPr>
              <a:t>Step 3: Voting will take place by averaging the decision tree.</a:t>
            </a:r>
            <a:endParaRPr sz="1000">
              <a:solidFill>
                <a:schemeClr val="lt1"/>
              </a:solidFill>
              <a:latin typeface="Lato"/>
              <a:ea typeface="Lato"/>
              <a:cs typeface="Lato"/>
              <a:sym typeface="Lato"/>
            </a:endParaRPr>
          </a:p>
          <a:p>
            <a:pPr indent="0" lvl="0" marL="457200" marR="0" rtl="0" algn="l">
              <a:lnSpc>
                <a:spcPct val="100000"/>
              </a:lnSpc>
              <a:spcBef>
                <a:spcPts val="0"/>
              </a:spcBef>
              <a:spcAft>
                <a:spcPts val="0"/>
              </a:spcAft>
              <a:buNone/>
            </a:pPr>
            <a:r>
              <a:rPr lang="en" sz="1000">
                <a:solidFill>
                  <a:schemeClr val="lt1"/>
                </a:solidFill>
                <a:latin typeface="Lato"/>
                <a:ea typeface="Lato"/>
                <a:cs typeface="Lato"/>
                <a:sym typeface="Lato"/>
              </a:rPr>
              <a:t>Step4: Finally, select the most voted prediction result as the final prediction result.</a:t>
            </a:r>
            <a:endParaRPr sz="1200">
              <a:solidFill>
                <a:srgbClr val="11111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rPr b="1" lang="en" sz="1000">
                <a:solidFill>
                  <a:schemeClr val="lt1"/>
                </a:solidFill>
                <a:latin typeface="Lato"/>
                <a:ea typeface="Lato"/>
                <a:cs typeface="Lato"/>
                <a:sym typeface="Lato"/>
              </a:rPr>
              <a:t>Advantages</a:t>
            </a:r>
            <a:endParaRPr b="1" sz="1000">
              <a:solidFill>
                <a:schemeClr val="lt1"/>
              </a:solidFill>
              <a:latin typeface="Lato"/>
              <a:ea typeface="Lato"/>
              <a:cs typeface="Lato"/>
              <a:sym typeface="Lato"/>
            </a:endParaRPr>
          </a:p>
          <a:p>
            <a:pPr indent="-292100" lvl="0" marL="457200" marR="0" rtl="0" algn="l">
              <a:lnSpc>
                <a:spcPct val="100000"/>
              </a:lnSpc>
              <a:spcBef>
                <a:spcPts val="0"/>
              </a:spcBef>
              <a:spcAft>
                <a:spcPts val="0"/>
              </a:spcAft>
              <a:buClr>
                <a:schemeClr val="lt1"/>
              </a:buClr>
              <a:buSzPts val="1000"/>
              <a:buFont typeface="Lato"/>
              <a:buChar char="●"/>
            </a:pPr>
            <a:r>
              <a:rPr lang="en" sz="1000">
                <a:solidFill>
                  <a:schemeClr val="lt1"/>
                </a:solidFill>
                <a:latin typeface="Lato"/>
                <a:ea typeface="Lato"/>
                <a:cs typeface="Lato"/>
                <a:sym typeface="Lato"/>
              </a:rPr>
              <a:t>Robustness and Stability: Random Forests aggregate multiple trees, improving model stability and reducing variance and eliminating overfitting and bias.</a:t>
            </a:r>
            <a:endParaRPr sz="1000">
              <a:solidFill>
                <a:schemeClr val="lt1"/>
              </a:solidFill>
              <a:latin typeface="Lato"/>
              <a:ea typeface="Lato"/>
              <a:cs typeface="Lato"/>
              <a:sym typeface="Lato"/>
            </a:endParaRPr>
          </a:p>
          <a:p>
            <a:pPr indent="-292100" lvl="0" marL="457200" marR="0" rtl="0" algn="l">
              <a:lnSpc>
                <a:spcPct val="100000"/>
              </a:lnSpc>
              <a:spcBef>
                <a:spcPts val="0"/>
              </a:spcBef>
              <a:spcAft>
                <a:spcPts val="0"/>
              </a:spcAft>
              <a:buClr>
                <a:schemeClr val="lt1"/>
              </a:buClr>
              <a:buSzPts val="1000"/>
              <a:buFont typeface="Lato"/>
              <a:buChar char="●"/>
            </a:pPr>
            <a:r>
              <a:rPr lang="en" sz="1000">
                <a:solidFill>
                  <a:schemeClr val="lt1"/>
                </a:solidFill>
                <a:latin typeface="Lato"/>
                <a:ea typeface="Lato"/>
                <a:cs typeface="Lato"/>
                <a:sym typeface="Lato"/>
              </a:rPr>
              <a:t>Feature Importance: Identifying which features (e.g., cap color, odor, gill color) most strongly indicate toxicity can aid in interpretability and further research. </a:t>
            </a:r>
            <a:endParaRPr sz="1000">
              <a:solidFill>
                <a:schemeClr val="lt1"/>
              </a:solidFill>
              <a:latin typeface="Lato"/>
              <a:ea typeface="Lato"/>
              <a:cs typeface="Lato"/>
              <a:sym typeface="Lato"/>
            </a:endParaRPr>
          </a:p>
          <a:p>
            <a:pPr indent="-292100" lvl="0" marL="457200" marR="0" rtl="0" algn="l">
              <a:lnSpc>
                <a:spcPct val="100000"/>
              </a:lnSpc>
              <a:spcBef>
                <a:spcPts val="0"/>
              </a:spcBef>
              <a:spcAft>
                <a:spcPts val="0"/>
              </a:spcAft>
              <a:buClr>
                <a:schemeClr val="lt1"/>
              </a:buClr>
              <a:buSzPts val="1000"/>
              <a:buFont typeface="Lato"/>
              <a:buChar char="●"/>
            </a:pPr>
            <a:r>
              <a:rPr lang="en" sz="1000">
                <a:solidFill>
                  <a:schemeClr val="lt1"/>
                </a:solidFill>
                <a:latin typeface="Lato"/>
                <a:ea typeface="Lato"/>
                <a:cs typeface="Lato"/>
                <a:sym typeface="Lato"/>
              </a:rPr>
              <a:t>Handling Categorical Variables: The mushroom dataset is mostly categorical, and Random Forests are naturally suited to this data type without needing extensive preprocessing. </a:t>
            </a:r>
            <a:endParaRPr sz="1000">
              <a:solidFill>
                <a:schemeClr val="lt1"/>
              </a:solidFill>
              <a:latin typeface="Lato"/>
              <a:ea typeface="Lato"/>
              <a:cs typeface="Lato"/>
              <a:sym typeface="Lato"/>
            </a:endParaRPr>
          </a:p>
          <a:p>
            <a:pPr indent="0" lvl="0" marL="457200" marR="0" rtl="0" algn="l">
              <a:lnSpc>
                <a:spcPct val="100000"/>
              </a:lnSpc>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rPr b="1" lang="en" sz="1000">
                <a:solidFill>
                  <a:schemeClr val="lt1"/>
                </a:solidFill>
                <a:latin typeface="Lato"/>
                <a:ea typeface="Lato"/>
                <a:cs typeface="Lato"/>
                <a:sym typeface="Lato"/>
              </a:rPr>
              <a:t>Why we chose RF as the final and best algorithm to use to train our model?</a:t>
            </a:r>
            <a:endParaRPr b="1" sz="900">
              <a:solidFill>
                <a:schemeClr val="lt1"/>
              </a:solidFill>
              <a:latin typeface="Lato"/>
              <a:ea typeface="Lato"/>
              <a:cs typeface="Lato"/>
              <a:sym typeface="Lato"/>
            </a:endParaRPr>
          </a:p>
          <a:p>
            <a:pPr indent="0" lvl="0" marL="0" rtl="0" algn="l">
              <a:spcBef>
                <a:spcPts val="0"/>
              </a:spcBef>
              <a:spcAft>
                <a:spcPts val="0"/>
              </a:spcAft>
              <a:buNone/>
            </a:pPr>
            <a:r>
              <a:rPr lang="en" sz="900">
                <a:solidFill>
                  <a:schemeClr val="lt1"/>
                </a:solidFill>
                <a:latin typeface="Lato"/>
                <a:ea typeface="Lato"/>
                <a:cs typeface="Lato"/>
                <a:sym typeface="Lato"/>
              </a:rPr>
              <a:t>	Compared to other algorithms that we tested, RF gave us the best Recall score and Zero False Negatives. RF is computationally </a:t>
            </a:r>
            <a:r>
              <a:rPr lang="en" sz="900">
                <a:solidFill>
                  <a:schemeClr val="lt1"/>
                </a:solidFill>
                <a:latin typeface="Lato"/>
                <a:ea typeface="Lato"/>
                <a:cs typeface="Lato"/>
                <a:sym typeface="Lato"/>
              </a:rPr>
              <a:t>lighter</a:t>
            </a:r>
            <a:r>
              <a:rPr lang="en" sz="900">
                <a:solidFill>
                  <a:schemeClr val="lt1"/>
                </a:solidFill>
                <a:latin typeface="Lato"/>
                <a:ea typeface="Lato"/>
                <a:cs typeface="Lato"/>
                <a:sym typeface="Lato"/>
              </a:rPr>
              <a:t> algorithm than </a:t>
            </a:r>
            <a:r>
              <a:rPr lang="en" sz="900">
                <a:solidFill>
                  <a:schemeClr val="lt1"/>
                </a:solidFill>
                <a:latin typeface="Lato"/>
                <a:ea typeface="Lato"/>
                <a:cs typeface="Lato"/>
                <a:sym typeface="Lato"/>
              </a:rPr>
              <a:t>Neural</a:t>
            </a:r>
            <a:r>
              <a:rPr lang="en" sz="900">
                <a:solidFill>
                  <a:schemeClr val="lt1"/>
                </a:solidFill>
                <a:latin typeface="Lato"/>
                <a:ea typeface="Lato"/>
                <a:cs typeface="Lato"/>
                <a:sym typeface="Lato"/>
              </a:rPr>
              <a:t> Networks, hence using less resources and cost effective.</a:t>
            </a:r>
            <a:endParaRPr sz="900">
              <a:solidFill>
                <a:schemeClr val="lt1"/>
              </a:solidFill>
              <a:latin typeface="Lato"/>
              <a:ea typeface="Lato"/>
              <a:cs typeface="Lato"/>
              <a:sym typeface="Lato"/>
            </a:endParaRPr>
          </a:p>
        </p:txBody>
      </p:sp>
      <p:pic>
        <p:nvPicPr>
          <p:cNvPr descr="File:Random forest explain.png - Wikipedia" id="277" name="Google Shape;277;p33"/>
          <p:cNvPicPr preferRelativeResize="0"/>
          <p:nvPr/>
        </p:nvPicPr>
        <p:blipFill>
          <a:blip r:embed="rId3">
            <a:alphaModFix/>
          </a:blip>
          <a:stretch>
            <a:fillRect/>
          </a:stretch>
        </p:blipFill>
        <p:spPr>
          <a:xfrm>
            <a:off x="5691375" y="1306875"/>
            <a:ext cx="3401750" cy="3446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4"/>
          <p:cNvSpPr txBox="1"/>
          <p:nvPr>
            <p:ph type="title"/>
          </p:nvPr>
        </p:nvSpPr>
        <p:spPr>
          <a:xfrm>
            <a:off x="1297500" y="208425"/>
            <a:ext cx="7038900" cy="484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algorithm - </a:t>
            </a:r>
            <a:r>
              <a:rPr lang="en"/>
              <a:t>Random Forest </a:t>
            </a:r>
            <a:r>
              <a:rPr lang="en"/>
              <a:t>Pipeline</a:t>
            </a:r>
            <a:endParaRPr/>
          </a:p>
        </p:txBody>
      </p:sp>
      <p:pic>
        <p:nvPicPr>
          <p:cNvPr id="283" name="Google Shape;283;p34"/>
          <p:cNvPicPr preferRelativeResize="0"/>
          <p:nvPr/>
        </p:nvPicPr>
        <p:blipFill>
          <a:blip r:embed="rId3">
            <a:alphaModFix/>
          </a:blip>
          <a:stretch>
            <a:fillRect/>
          </a:stretch>
        </p:blipFill>
        <p:spPr>
          <a:xfrm>
            <a:off x="1983450" y="806925"/>
            <a:ext cx="5405724" cy="42424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5"/>
          <p:cNvSpPr txBox="1"/>
          <p:nvPr>
            <p:ph type="title"/>
          </p:nvPr>
        </p:nvSpPr>
        <p:spPr>
          <a:xfrm>
            <a:off x="1297500" y="267675"/>
            <a:ext cx="5858100" cy="48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Algorithm -  Random Forest</a:t>
            </a:r>
            <a:endParaRPr/>
          </a:p>
        </p:txBody>
      </p:sp>
      <p:pic>
        <p:nvPicPr>
          <p:cNvPr id="289" name="Google Shape;289;p35"/>
          <p:cNvPicPr preferRelativeResize="0"/>
          <p:nvPr/>
        </p:nvPicPr>
        <p:blipFill>
          <a:blip r:embed="rId3">
            <a:alphaModFix/>
          </a:blip>
          <a:stretch>
            <a:fillRect/>
          </a:stretch>
        </p:blipFill>
        <p:spPr>
          <a:xfrm>
            <a:off x="635918" y="1716975"/>
            <a:ext cx="6871534" cy="1379062"/>
          </a:xfrm>
          <a:prstGeom prst="rect">
            <a:avLst/>
          </a:prstGeom>
          <a:noFill/>
          <a:ln>
            <a:noFill/>
          </a:ln>
        </p:spPr>
      </p:pic>
      <p:sp>
        <p:nvSpPr>
          <p:cNvPr id="290" name="Google Shape;290;p35"/>
          <p:cNvSpPr txBox="1"/>
          <p:nvPr/>
        </p:nvSpPr>
        <p:spPr>
          <a:xfrm>
            <a:off x="4812250" y="947725"/>
            <a:ext cx="27600" cy="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91" name="Google Shape;291;p35"/>
          <p:cNvSpPr txBox="1"/>
          <p:nvPr/>
        </p:nvSpPr>
        <p:spPr>
          <a:xfrm>
            <a:off x="380450" y="3220500"/>
            <a:ext cx="8139900" cy="1923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We split our data into 60% to train the model on, and 40% of data to test the model.</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The above is the result from the test of our trained model using Two-class decision forest algorithm. </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One is the perfect score and highest possible. </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Compared to other algorithms, this algorithms worked the best.</a:t>
            </a:r>
            <a:endParaRPr sz="1300">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Random Forest - Confusion Matrix</a:t>
            </a:r>
            <a:endParaRPr/>
          </a:p>
        </p:txBody>
      </p:sp>
      <p:sp>
        <p:nvSpPr>
          <p:cNvPr id="297" name="Google Shape;297;p36"/>
          <p:cNvSpPr txBox="1"/>
          <p:nvPr>
            <p:ph idx="1" type="body"/>
          </p:nvPr>
        </p:nvSpPr>
        <p:spPr>
          <a:xfrm>
            <a:off x="0" y="1530750"/>
            <a:ext cx="47763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As we see, we don’t have the problem of false negatives that we had with Linear Regression Algorithm. </a:t>
            </a:r>
            <a:endParaRPr/>
          </a:p>
          <a:p>
            <a:pPr indent="-311150" lvl="0" marL="457200" rtl="0" algn="l">
              <a:spcBef>
                <a:spcPts val="0"/>
              </a:spcBef>
              <a:spcAft>
                <a:spcPts val="0"/>
              </a:spcAft>
              <a:buSzPts val="1300"/>
              <a:buChar char="-"/>
            </a:pPr>
            <a:r>
              <a:rPr lang="en"/>
              <a:t>1,713 mushrooms were predicted as edible in the testing of the model, and all 1,713 were edible. Hence, no false negatives. </a:t>
            </a:r>
            <a:endParaRPr/>
          </a:p>
          <a:p>
            <a:pPr indent="-311150" lvl="0" marL="457200" rtl="0" algn="l">
              <a:spcBef>
                <a:spcPts val="0"/>
              </a:spcBef>
              <a:spcAft>
                <a:spcPts val="0"/>
              </a:spcAft>
              <a:buSzPts val="1300"/>
              <a:buChar char="-"/>
            </a:pPr>
            <a:r>
              <a:rPr lang="en"/>
              <a:t>This was important to us from the start since we are dealing with people’s lives and even one mushroom predicted edible that actually is not edible was not acceptable for us.</a:t>
            </a:r>
            <a:endParaRPr/>
          </a:p>
          <a:p>
            <a:pPr indent="-311150" lvl="0" marL="457200" rtl="0" algn="l">
              <a:spcBef>
                <a:spcPts val="0"/>
              </a:spcBef>
              <a:spcAft>
                <a:spcPts val="0"/>
              </a:spcAft>
              <a:buSzPts val="1300"/>
              <a:buChar char="-"/>
            </a:pPr>
            <a:r>
              <a:rPr i="1" lang="en" u="sng"/>
              <a:t>Note: </a:t>
            </a:r>
            <a:r>
              <a:rPr i="1" lang="en"/>
              <a:t>We set poisonous as one or positive, and edible as 0 or negative in the mode. </a:t>
            </a:r>
            <a:endParaRPr i="1"/>
          </a:p>
        </p:txBody>
      </p:sp>
      <p:pic>
        <p:nvPicPr>
          <p:cNvPr id="298" name="Google Shape;298;p36"/>
          <p:cNvPicPr preferRelativeResize="0"/>
          <p:nvPr/>
        </p:nvPicPr>
        <p:blipFill>
          <a:blip r:embed="rId3">
            <a:alphaModFix/>
          </a:blip>
          <a:stretch>
            <a:fillRect/>
          </a:stretch>
        </p:blipFill>
        <p:spPr>
          <a:xfrm>
            <a:off x="4962700" y="1589525"/>
            <a:ext cx="4062899" cy="27425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400">
              <a:latin typeface="Montserrat"/>
              <a:ea typeface="Montserrat"/>
              <a:cs typeface="Montserrat"/>
              <a:sym typeface="Montserrat"/>
            </a:endParaRPr>
          </a:p>
          <a:p>
            <a:pPr indent="0" lvl="0" marL="0" rtl="0" algn="l">
              <a:lnSpc>
                <a:spcPct val="100000"/>
              </a:lnSpc>
              <a:spcBef>
                <a:spcPts val="0"/>
              </a:spcBef>
              <a:spcAft>
                <a:spcPts val="0"/>
              </a:spcAft>
              <a:buNone/>
            </a:pPr>
            <a:r>
              <a:t/>
            </a:r>
            <a:endParaRPr sz="2400">
              <a:latin typeface="Montserrat"/>
              <a:ea typeface="Montserrat"/>
              <a:cs typeface="Montserrat"/>
              <a:sym typeface="Montserrat"/>
            </a:endParaRPr>
          </a:p>
          <a:p>
            <a:pPr indent="0" lvl="0" marL="1828800" rtl="0" algn="l">
              <a:lnSpc>
                <a:spcPct val="100000"/>
              </a:lnSpc>
              <a:spcBef>
                <a:spcPts val="0"/>
              </a:spcBef>
              <a:spcAft>
                <a:spcPts val="0"/>
              </a:spcAft>
              <a:buNone/>
            </a:pPr>
            <a:r>
              <a:rPr lang="en" sz="2400">
                <a:latin typeface="Montserrat"/>
                <a:ea typeface="Montserrat"/>
                <a:cs typeface="Montserrat"/>
                <a:sym typeface="Montserrat"/>
              </a:rPr>
              <a:t>Endpoint Demo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Random Forest - Confidence Scores </a:t>
            </a:r>
            <a:endParaRPr/>
          </a:p>
        </p:txBody>
      </p:sp>
      <p:sp>
        <p:nvSpPr>
          <p:cNvPr id="309" name="Google Shape;309;p38"/>
          <p:cNvSpPr txBox="1"/>
          <p:nvPr>
            <p:ph idx="1" type="body"/>
          </p:nvPr>
        </p:nvSpPr>
        <p:spPr>
          <a:xfrm>
            <a:off x="1297500" y="1411950"/>
            <a:ext cx="7038900" cy="306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Random forests can provide a measure of confidence in their predictions through the aggregation of “votes” cast by their constituent trees. </a:t>
            </a:r>
            <a:endParaRPr/>
          </a:p>
          <a:p>
            <a:pPr indent="0" lvl="0" marL="457200" rtl="0" algn="l">
              <a:spcBef>
                <a:spcPts val="1200"/>
              </a:spcBef>
              <a:spcAft>
                <a:spcPts val="0"/>
              </a:spcAft>
              <a:buNone/>
            </a:pPr>
            <a:r>
              <a:rPr b="1" lang="en"/>
              <a:t>Forest-Level Aggregation:</a:t>
            </a:r>
            <a:r>
              <a:rPr lang="en"/>
              <a:t>  The random forest aggregates predictions across all trees in the forest. The predictions from all trees are averaged to produce the final class probabilities. For example suppose our random forest consists of 100 trees. If 70 predicted that a given mushroom was poisonous and 30 trees predicted that it was edible, then the RF would predict the mushroom is poisonous with a confidence of:</a:t>
            </a:r>
            <a:br>
              <a:rPr lang="en"/>
            </a:br>
            <a:r>
              <a:rPr lang="en"/>
              <a:t>C(poisonous) = 70 / (70 + 30) = 0.7</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9"/>
          <p:cNvSpPr txBox="1"/>
          <p:nvPr>
            <p:ph type="title"/>
          </p:nvPr>
        </p:nvSpPr>
        <p:spPr>
          <a:xfrm>
            <a:off x="1297500" y="2413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Mushroom Edibility  Confident Score at </a:t>
            </a:r>
            <a:r>
              <a:rPr lang="en"/>
              <a:t> 25 %</a:t>
            </a:r>
            <a:endParaRPr/>
          </a:p>
        </p:txBody>
      </p:sp>
      <p:sp>
        <p:nvSpPr>
          <p:cNvPr id="315" name="Google Shape;315;p3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6" name="Google Shape;316;p39"/>
          <p:cNvPicPr preferRelativeResize="0"/>
          <p:nvPr/>
        </p:nvPicPr>
        <p:blipFill>
          <a:blip r:embed="rId3">
            <a:alphaModFix/>
          </a:blip>
          <a:stretch>
            <a:fillRect/>
          </a:stretch>
        </p:blipFill>
        <p:spPr>
          <a:xfrm>
            <a:off x="1173200" y="1411800"/>
            <a:ext cx="7858124" cy="3542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Mushroom Edibility Confident  Score at 50 %</a:t>
            </a:r>
            <a:endParaRPr/>
          </a:p>
        </p:txBody>
      </p:sp>
      <p:sp>
        <p:nvSpPr>
          <p:cNvPr id="322" name="Google Shape;322;p4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3" name="Google Shape;323;p40"/>
          <p:cNvPicPr preferRelativeResize="0"/>
          <p:nvPr/>
        </p:nvPicPr>
        <p:blipFill>
          <a:blip r:embed="rId3">
            <a:alphaModFix/>
          </a:blip>
          <a:stretch>
            <a:fillRect/>
          </a:stretch>
        </p:blipFill>
        <p:spPr>
          <a:xfrm>
            <a:off x="1126800" y="1398550"/>
            <a:ext cx="7774900" cy="3705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1"/>
          <p:cNvSpPr txBox="1"/>
          <p:nvPr>
            <p:ph type="title"/>
          </p:nvPr>
        </p:nvSpPr>
        <p:spPr>
          <a:xfrm>
            <a:off x="1297500" y="393750"/>
            <a:ext cx="76716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Mushroom Edibility Confident Score greater than 50 %</a:t>
            </a:r>
            <a:endParaRPr/>
          </a:p>
        </p:txBody>
      </p:sp>
      <p:sp>
        <p:nvSpPr>
          <p:cNvPr id="329" name="Google Shape;329;p4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0" name="Google Shape;330;p41"/>
          <p:cNvPicPr preferRelativeResize="0"/>
          <p:nvPr/>
        </p:nvPicPr>
        <p:blipFill>
          <a:blip r:embed="rId3">
            <a:alphaModFix/>
          </a:blip>
          <a:stretch>
            <a:fillRect/>
          </a:stretch>
        </p:blipFill>
        <p:spPr>
          <a:xfrm>
            <a:off x="1171550" y="1307850"/>
            <a:ext cx="7849651" cy="3768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5"/>
          <p:cNvSpPr txBox="1"/>
          <p:nvPr>
            <p:ph type="title"/>
          </p:nvPr>
        </p:nvSpPr>
        <p:spPr>
          <a:xfrm>
            <a:off x="1297500" y="393750"/>
            <a:ext cx="7038900" cy="64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 Identify Poisonous Mushrooms</a:t>
            </a:r>
            <a:endParaRPr/>
          </a:p>
        </p:txBody>
      </p:sp>
      <p:sp>
        <p:nvSpPr>
          <p:cNvPr id="151" name="Google Shape;151;p15"/>
          <p:cNvSpPr txBox="1"/>
          <p:nvPr>
            <p:ph idx="1" type="body"/>
          </p:nvPr>
        </p:nvSpPr>
        <p:spPr>
          <a:xfrm>
            <a:off x="1092650" y="992725"/>
            <a:ext cx="7135500" cy="38577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None/>
            </a:pPr>
            <a:r>
              <a:rPr lang="en" sz="4468"/>
              <a:t>The consequences of consuming the wrong mushroom can be severe, ranging from serious illness to potentially fatal outcomes. Given the high stakes, our primary objective is to develop a classification system capable of accurately identifying all harmful mushrooms, ensuring that none are misclassified as safe. To achieve this, we aim to minimize false negatives to zero, as even a single harmful mushroom slipping through the system could have disastrous consequences.  </a:t>
            </a:r>
            <a:endParaRPr sz="4468"/>
          </a:p>
          <a:p>
            <a:pPr indent="0" lvl="0" marL="0" rtl="0" algn="l">
              <a:spcBef>
                <a:spcPts val="1200"/>
              </a:spcBef>
              <a:spcAft>
                <a:spcPts val="0"/>
              </a:spcAft>
              <a:buNone/>
            </a:pPr>
            <a:r>
              <a:rPr lang="en" sz="4468"/>
              <a:t>By framing the problem this way, we focus on what truly matters—safety and risk mitigation. While false positives may result in some safe mushrooms being unnecessarily avoided, the cost of such errors is negligible compared to the dangers posed by false negatives. This approach underscores the importance of erring on the side of caution, aligning the system's design with the critical need to protect individuals from harm.  </a:t>
            </a:r>
            <a:endParaRPr sz="4468"/>
          </a:p>
          <a:p>
            <a:pPr indent="0" lvl="0" marL="0" rtl="0" algn="l">
              <a:spcBef>
                <a:spcPts val="1200"/>
              </a:spcBef>
              <a:spcAft>
                <a:spcPts val="0"/>
              </a:spcAft>
              <a:buNone/>
            </a:pPr>
            <a:r>
              <a:rPr lang="en" sz="4468"/>
              <a:t>As a reminder of how critical it is to get this algorithm right, recent events highlight the stakes. An incident in Pennsylvania involving toxic mushrooms has caused serious health concerns, demonstrating the devastating impact of misidentification. You can read more about the case here:  </a:t>
            </a:r>
            <a:r>
              <a:rPr lang="en" sz="4500" u="sng">
                <a:solidFill>
                  <a:schemeClr val="accent5"/>
                </a:solidFill>
                <a:hlinkClick r:id="rId3">
                  <a:extLst>
                    <a:ext uri="{A12FA001-AC4F-418D-AE19-62706E023703}">
                      <ahyp:hlinkClr val="tx"/>
                    </a:ext>
                  </a:extLst>
                </a:hlinkClick>
              </a:rPr>
              <a:t>The Guardian - Toxic Mushrooms in Pennsylvania</a:t>
            </a:r>
            <a:endParaRPr sz="4468"/>
          </a:p>
          <a:p>
            <a:pPr indent="0" lvl="0" marL="0" rtl="0" algn="l">
              <a:spcBef>
                <a:spcPts val="1200"/>
              </a:spcBef>
              <a:spcAft>
                <a:spcPts val="0"/>
              </a:spcAft>
              <a:buNone/>
            </a:pPr>
            <a:r>
              <a:rPr lang="en" sz="4468"/>
              <a:t>This underscores the critical importance of designing a machine learning algorithm that prioritizes </a:t>
            </a:r>
            <a:r>
              <a:rPr i="1" lang="en" sz="4468"/>
              <a:t>recall</a:t>
            </a:r>
            <a:r>
              <a:rPr lang="en" sz="4468"/>
              <a:t>  and minimizes errors, as the consequences of misclassification can be life-threatening.  </a:t>
            </a:r>
            <a:endParaRPr sz="4500"/>
          </a:p>
          <a:p>
            <a:pPr indent="0" lvl="0" marL="0" rtl="0" algn="l">
              <a:spcBef>
                <a:spcPts val="1200"/>
              </a:spcBef>
              <a:spcAft>
                <a:spcPts val="1200"/>
              </a:spcAft>
              <a:buNone/>
            </a:pPr>
            <a:r>
              <a:t/>
            </a:r>
            <a:endParaRPr sz="2773"/>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336" name="Google Shape;336;p42"/>
          <p:cNvSpPr txBox="1"/>
          <p:nvPr>
            <p:ph idx="1" type="body"/>
          </p:nvPr>
        </p:nvSpPr>
        <p:spPr>
          <a:xfrm>
            <a:off x="1251475" y="145940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Our model is trying to predict based on mushroom features such as cap shape and size to predict that the mushroom is edible or poisonous. </a:t>
            </a:r>
            <a:endParaRPr/>
          </a:p>
          <a:p>
            <a:pPr indent="-311150" lvl="0" marL="457200" rtl="0" algn="l">
              <a:spcBef>
                <a:spcPts val="0"/>
              </a:spcBef>
              <a:spcAft>
                <a:spcPts val="0"/>
              </a:spcAft>
              <a:buSzPts val="1300"/>
              <a:buChar char="-"/>
            </a:pPr>
            <a:r>
              <a:rPr lang="en"/>
              <a:t>If one mushroom predicted edible by the model, was poisonous, this could be deadly.</a:t>
            </a:r>
            <a:endParaRPr/>
          </a:p>
          <a:p>
            <a:pPr indent="-311150" lvl="0" marL="457200" rtl="0" algn="l">
              <a:spcBef>
                <a:spcPts val="0"/>
              </a:spcBef>
              <a:spcAft>
                <a:spcPts val="0"/>
              </a:spcAft>
              <a:buSzPts val="1300"/>
              <a:buChar char="-"/>
            </a:pPr>
            <a:r>
              <a:rPr lang="en"/>
              <a:t>We have no room for false negatives (poisonous mushrooms deemed edible), because human lives are at stake. </a:t>
            </a:r>
            <a:endParaRPr/>
          </a:p>
          <a:p>
            <a:pPr indent="-311150" lvl="0" marL="457200" rtl="0" algn="l">
              <a:spcBef>
                <a:spcPts val="0"/>
              </a:spcBef>
              <a:spcAft>
                <a:spcPts val="0"/>
              </a:spcAft>
              <a:buSzPts val="1300"/>
              <a:buChar char="-"/>
            </a:pPr>
            <a:r>
              <a:rPr lang="en"/>
              <a:t>After trying different algorithms on our data, Random Forest was found to give best results with our data.</a:t>
            </a:r>
            <a:endParaRPr/>
          </a:p>
          <a:p>
            <a:pPr indent="-311150" lvl="0" marL="457200" marR="0" rtl="0" algn="l">
              <a:lnSpc>
                <a:spcPct val="115000"/>
              </a:lnSpc>
              <a:spcBef>
                <a:spcPts val="0"/>
              </a:spcBef>
              <a:spcAft>
                <a:spcPts val="0"/>
              </a:spcAft>
              <a:buSzPts val="1300"/>
              <a:buChar char="-"/>
            </a:pPr>
            <a:r>
              <a:rPr lang="en"/>
              <a:t>Decision forests are fast, supervised ensemble models. This component is a good choice if you want to predict a target with a maximum of two outcomes.1</a:t>
            </a:r>
            <a:endParaRPr/>
          </a:p>
          <a:p>
            <a:pPr indent="0" lvl="0" marL="457200" marR="0" rtl="0" algn="l">
              <a:lnSpc>
                <a:spcPct val="115000"/>
              </a:lnSpc>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342" name="Google Shape;342;p43"/>
          <p:cNvSpPr txBox="1"/>
          <p:nvPr>
            <p:ph idx="1" type="body"/>
          </p:nvPr>
        </p:nvSpPr>
        <p:spPr>
          <a:xfrm>
            <a:off x="1297500" y="1567550"/>
            <a:ext cx="7471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After training our model with 60% of our data set and using Two class Decision Forest, perfect scores were </a:t>
            </a:r>
            <a:r>
              <a:rPr lang="en"/>
              <a:t>obtained</a:t>
            </a:r>
            <a:r>
              <a:rPr lang="en"/>
              <a:t>.</a:t>
            </a:r>
            <a:endParaRPr/>
          </a:p>
          <a:p>
            <a:pPr indent="0" lvl="0" marL="0" rtl="0" algn="l">
              <a:spcBef>
                <a:spcPts val="1200"/>
              </a:spcBef>
              <a:spcAft>
                <a:spcPts val="0"/>
              </a:spcAft>
              <a:buNone/>
            </a:pPr>
            <a:r>
              <a:rPr lang="en"/>
              <a:t>-	We used 40% of the dataset to test our model. (3,250 rows of data)</a:t>
            </a:r>
            <a:endParaRPr/>
          </a:p>
          <a:p>
            <a:pPr indent="0" lvl="0" marL="0" rtl="0" algn="l">
              <a:spcBef>
                <a:spcPts val="1200"/>
              </a:spcBef>
              <a:spcAft>
                <a:spcPts val="0"/>
              </a:spcAft>
              <a:buNone/>
            </a:pPr>
            <a:r>
              <a:rPr lang="en"/>
              <a:t>-	Our model has zero false negatives</a:t>
            </a:r>
            <a:endParaRPr/>
          </a:p>
          <a:p>
            <a:pPr indent="0" lvl="0" marL="0" rtl="0" algn="l">
              <a:spcBef>
                <a:spcPts val="1200"/>
              </a:spcBef>
              <a:spcAft>
                <a:spcPts val="0"/>
              </a:spcAft>
              <a:buNone/>
            </a:pPr>
            <a:r>
              <a:rPr lang="en"/>
              <a:t>-	This means all the mushrooms that were predicted edible by our model, were actually edible.</a:t>
            </a:r>
            <a:endParaRPr/>
          </a:p>
          <a:p>
            <a:pPr indent="0" lvl="0" marL="0" rtl="0" algn="l">
              <a:spcBef>
                <a:spcPts val="1200"/>
              </a:spcBef>
              <a:spcAft>
                <a:spcPts val="0"/>
              </a:spcAft>
              <a:buNone/>
            </a:pPr>
            <a:r>
              <a:rPr lang="en"/>
              <a:t>-	Zero mushrooms that were predicted by our model as edible, were poisonous. </a:t>
            </a:r>
            <a:endParaRPr/>
          </a:p>
          <a:p>
            <a:pPr indent="0" lvl="0" marL="0" rtl="0" algn="l">
              <a:spcBef>
                <a:spcPts val="1200"/>
              </a:spcBef>
              <a:spcAft>
                <a:spcPts val="1200"/>
              </a:spcAft>
              <a:buNone/>
            </a:pPr>
            <a:r>
              <a:rPr lang="en"/>
              <a:t>-	Not risking lives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Personal Observations</a:t>
            </a:r>
            <a:endParaRPr/>
          </a:p>
        </p:txBody>
      </p:sp>
      <p:sp>
        <p:nvSpPr>
          <p:cNvPr id="348" name="Google Shape;348;p4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Microsoft Azure ML Studio is a user-</a:t>
            </a:r>
            <a:r>
              <a:rPr lang="en"/>
              <a:t>friendly</a:t>
            </a:r>
            <a:r>
              <a:rPr lang="en"/>
              <a:t>, easy to use, and at the same time powerful platform to train and test machine learning models. </a:t>
            </a:r>
            <a:endParaRPr/>
          </a:p>
          <a:p>
            <a:pPr indent="0" lvl="0" marL="0" rtl="0" algn="l">
              <a:spcBef>
                <a:spcPts val="1200"/>
              </a:spcBef>
              <a:spcAft>
                <a:spcPts val="0"/>
              </a:spcAft>
              <a:buNone/>
            </a:pPr>
            <a:r>
              <a:rPr lang="en"/>
              <a:t>-	No coding required with ML Studio, Everyone can learn this easy to use tool to perform complex machine learning without any coding experience.</a:t>
            </a:r>
            <a:endParaRPr/>
          </a:p>
          <a:p>
            <a:pPr indent="0" lvl="0" marL="0" rtl="0" algn="l">
              <a:spcBef>
                <a:spcPts val="1200"/>
              </a:spcBef>
              <a:spcAft>
                <a:spcPts val="0"/>
              </a:spcAft>
              <a:buNone/>
            </a:pPr>
            <a:r>
              <a:rPr lang="en"/>
              <a:t>-	ML Studio provides a cost effective way for ML projects with no limits to the </a:t>
            </a:r>
            <a:r>
              <a:rPr lang="en"/>
              <a:t>scalability</a:t>
            </a:r>
            <a:r>
              <a:rPr lang="en"/>
              <a:t>.</a:t>
            </a:r>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5"/>
          <p:cNvSpPr txBox="1"/>
          <p:nvPr>
            <p:ph type="title"/>
          </p:nvPr>
        </p:nvSpPr>
        <p:spPr>
          <a:xfrm>
            <a:off x="1297500" y="247125"/>
            <a:ext cx="7038900" cy="581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90"/>
              <a:buNone/>
            </a:pPr>
            <a:r>
              <a:rPr b="1" lang="en" sz="2790">
                <a:latin typeface="Lato"/>
                <a:ea typeface="Lato"/>
                <a:cs typeface="Lato"/>
                <a:sym typeface="Lato"/>
              </a:rPr>
              <a:t>Mushroom Classification Project Endpoint</a:t>
            </a:r>
            <a:endParaRPr sz="1260"/>
          </a:p>
        </p:txBody>
      </p:sp>
      <p:sp>
        <p:nvSpPr>
          <p:cNvPr id="354" name="Google Shape;354;p45"/>
          <p:cNvSpPr txBox="1"/>
          <p:nvPr>
            <p:ph idx="1" type="body"/>
          </p:nvPr>
        </p:nvSpPr>
        <p:spPr>
          <a:xfrm>
            <a:off x="443400" y="1562750"/>
            <a:ext cx="8453400" cy="23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24"/>
              <a:t>- REST  Endpoint:</a:t>
            </a:r>
            <a:endParaRPr b="1" sz="1524"/>
          </a:p>
          <a:p>
            <a:pPr indent="0" lvl="0" marL="0" rtl="0" algn="l">
              <a:spcBef>
                <a:spcPts val="1200"/>
              </a:spcBef>
              <a:spcAft>
                <a:spcPts val="0"/>
              </a:spcAft>
              <a:buNone/>
            </a:pPr>
            <a:r>
              <a:rPr b="1" lang="en" sz="1524" u="sng">
                <a:solidFill>
                  <a:schemeClr val="hlink"/>
                </a:solidFill>
                <a:hlinkClick r:id="rId3"/>
              </a:rPr>
              <a:t>http://104.42.221.145:80/api/v1/service/mushroomservice/score</a:t>
            </a:r>
            <a:endParaRPr b="1" sz="1524"/>
          </a:p>
          <a:p>
            <a:pPr indent="0" lvl="0" marL="0" rtl="0" algn="l">
              <a:spcBef>
                <a:spcPts val="1200"/>
              </a:spcBef>
              <a:spcAft>
                <a:spcPts val="0"/>
              </a:spcAft>
              <a:buNone/>
            </a:pPr>
            <a:r>
              <a:rPr b="1" lang="en" sz="1524"/>
              <a:t>- Swagger Documentation:</a:t>
            </a:r>
            <a:endParaRPr b="1" sz="1524"/>
          </a:p>
          <a:p>
            <a:pPr indent="0" lvl="0" marL="0" rtl="0" algn="l">
              <a:spcBef>
                <a:spcPts val="1200"/>
              </a:spcBef>
              <a:spcAft>
                <a:spcPts val="0"/>
              </a:spcAft>
              <a:buNone/>
            </a:pPr>
            <a:r>
              <a:rPr b="1" lang="en" sz="1524" u="sng">
                <a:solidFill>
                  <a:schemeClr val="hlink"/>
                </a:solidFill>
                <a:hlinkClick r:id="rId4"/>
              </a:rPr>
              <a:t>http://104.42.221.145/api/v1/service/mushroomservice/swagger.json</a:t>
            </a:r>
            <a:endParaRPr b="1" sz="1524"/>
          </a:p>
          <a:p>
            <a:pPr indent="0" lvl="0" marL="0" rtl="0" algn="l">
              <a:spcBef>
                <a:spcPts val="1200"/>
              </a:spcBef>
              <a:spcAft>
                <a:spcPts val="0"/>
              </a:spcAft>
              <a:buNone/>
            </a:pPr>
            <a:r>
              <a:t/>
            </a:r>
            <a:endParaRPr b="1" sz="1524"/>
          </a:p>
          <a:p>
            <a:pPr indent="0" lvl="0" marL="0" rtl="0" algn="l">
              <a:spcBef>
                <a:spcPts val="1200"/>
              </a:spcBef>
              <a:spcAft>
                <a:spcPts val="0"/>
              </a:spcAft>
              <a:buNone/>
            </a:pPr>
            <a:r>
              <a:t/>
            </a:r>
            <a:endParaRPr b="1" sz="1224"/>
          </a:p>
          <a:p>
            <a:pPr indent="0" lvl="0" marL="0" rtl="0" algn="l">
              <a:spcBef>
                <a:spcPts val="1200"/>
              </a:spcBef>
              <a:spcAft>
                <a:spcPts val="1200"/>
              </a:spcAft>
              <a:buNone/>
            </a:pPr>
            <a:r>
              <a:t/>
            </a:r>
            <a:endParaRPr sz="1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References</a:t>
            </a:r>
            <a:endParaRPr b="1"/>
          </a:p>
        </p:txBody>
      </p:sp>
      <p:sp>
        <p:nvSpPr>
          <p:cNvPr id="360" name="Google Shape;360;p46"/>
          <p:cNvSpPr txBox="1"/>
          <p:nvPr>
            <p:ph idx="1" type="body"/>
          </p:nvPr>
        </p:nvSpPr>
        <p:spPr>
          <a:xfrm>
            <a:off x="1613500" y="2099350"/>
            <a:ext cx="7038900" cy="726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u="sng">
                <a:solidFill>
                  <a:schemeClr val="accent5"/>
                </a:solidFill>
                <a:hlinkClick r:id="rId3">
                  <a:extLst>
                    <a:ext uri="{A12FA001-AC4F-418D-AE19-62706E023703}">
                      <ahyp:hlinkClr val="tx"/>
                    </a:ext>
                  </a:extLst>
                </a:hlinkClick>
              </a:rPr>
              <a:t>https://learn.microsoft.com/en-us/azure/machine-learning/component-reference/two-class-decision-forest?view=azureml-api-2</a:t>
            </a:r>
            <a:endParaRPr b="1" sz="1600"/>
          </a:p>
        </p:txBody>
      </p:sp>
      <p:sp>
        <p:nvSpPr>
          <p:cNvPr id="361" name="Google Shape;361;p46"/>
          <p:cNvSpPr txBox="1"/>
          <p:nvPr/>
        </p:nvSpPr>
        <p:spPr>
          <a:xfrm>
            <a:off x="1378325" y="1613650"/>
            <a:ext cx="38727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Lato"/>
                <a:ea typeface="Lato"/>
                <a:cs typeface="Lato"/>
                <a:sym typeface="Lato"/>
              </a:rPr>
              <a:t>Random Forest</a:t>
            </a:r>
            <a:endParaRPr b="1" sz="1800">
              <a:solidFill>
                <a:schemeClr val="lt1"/>
              </a:solidFill>
              <a:latin typeface="Lato"/>
              <a:ea typeface="Lato"/>
              <a:cs typeface="Lato"/>
              <a:sym typeface="Lato"/>
            </a:endParaRPr>
          </a:p>
        </p:txBody>
      </p:sp>
      <p:sp>
        <p:nvSpPr>
          <p:cNvPr id="362" name="Google Shape;362;p46"/>
          <p:cNvSpPr txBox="1"/>
          <p:nvPr/>
        </p:nvSpPr>
        <p:spPr>
          <a:xfrm>
            <a:off x="1445550" y="2776800"/>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Lato"/>
                <a:ea typeface="Lato"/>
                <a:cs typeface="Lato"/>
                <a:sym typeface="Lato"/>
              </a:rPr>
              <a:t>Data</a:t>
            </a:r>
            <a:endParaRPr b="1" sz="1800">
              <a:solidFill>
                <a:schemeClr val="lt1"/>
              </a:solidFill>
              <a:latin typeface="Lato"/>
              <a:ea typeface="Lato"/>
              <a:cs typeface="Lato"/>
              <a:sym typeface="Lato"/>
            </a:endParaRPr>
          </a:p>
        </p:txBody>
      </p:sp>
      <p:sp>
        <p:nvSpPr>
          <p:cNvPr id="363" name="Google Shape;363;p46"/>
          <p:cNvSpPr txBox="1"/>
          <p:nvPr/>
        </p:nvSpPr>
        <p:spPr>
          <a:xfrm>
            <a:off x="1613500" y="3267650"/>
            <a:ext cx="66294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chemeClr val="hlink"/>
                </a:solidFill>
                <a:latin typeface="Lato"/>
                <a:ea typeface="Lato"/>
                <a:cs typeface="Lato"/>
                <a:sym typeface="Lato"/>
                <a:hlinkClick r:id="rId4"/>
              </a:rPr>
              <a:t>https://www.kaggle.com/datasets/uciml/mushroom-classification</a:t>
            </a:r>
            <a:endParaRPr b="1" sz="1300">
              <a:solidFill>
                <a:schemeClr val="lt1"/>
              </a:solidFill>
              <a:latin typeface="Lato"/>
              <a:ea typeface="Lato"/>
              <a:cs typeface="Lato"/>
              <a:sym typeface="Lato"/>
            </a:endParaRPr>
          </a:p>
          <a:p>
            <a:pPr indent="0" lvl="0" marL="0" rtl="0" algn="l">
              <a:spcBef>
                <a:spcPts val="0"/>
              </a:spcBef>
              <a:spcAft>
                <a:spcPts val="0"/>
              </a:spcAft>
              <a:buNone/>
            </a:pPr>
            <a:r>
              <a:t/>
            </a:r>
            <a:endParaRPr b="1" sz="1300">
              <a:solidFill>
                <a:schemeClr val="lt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txBox="1"/>
          <p:nvPr>
            <p:ph type="title"/>
          </p:nvPr>
        </p:nvSpPr>
        <p:spPr>
          <a:xfrm>
            <a:off x="2930575" y="248425"/>
            <a:ext cx="66645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Mushrooms Yay!!!</a:t>
            </a:r>
            <a:endParaRPr/>
          </a:p>
        </p:txBody>
      </p:sp>
      <p:pic>
        <p:nvPicPr>
          <p:cNvPr descr="a cartoon drawing of a mushroom with a happy face (provided by Tenor)" id="369" name="Google Shape;369;p47"/>
          <p:cNvPicPr preferRelativeResize="0"/>
          <p:nvPr/>
        </p:nvPicPr>
        <p:blipFill>
          <a:blip r:embed="rId3">
            <a:alphaModFix/>
          </a:blip>
          <a:stretch>
            <a:fillRect/>
          </a:stretch>
        </p:blipFill>
        <p:spPr>
          <a:xfrm>
            <a:off x="2037000" y="939575"/>
            <a:ext cx="4655600" cy="3715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297500" y="393750"/>
            <a:ext cx="7038900" cy="55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Mushroom Dataset</a:t>
            </a:r>
            <a:endParaRPr/>
          </a:p>
        </p:txBody>
      </p:sp>
      <p:sp>
        <p:nvSpPr>
          <p:cNvPr id="157" name="Google Shape;157;p16"/>
          <p:cNvSpPr txBox="1"/>
          <p:nvPr>
            <p:ph idx="1" type="body"/>
          </p:nvPr>
        </p:nvSpPr>
        <p:spPr>
          <a:xfrm>
            <a:off x="262375" y="1366600"/>
            <a:ext cx="4425300" cy="3617700"/>
          </a:xfrm>
          <a:prstGeom prst="rect">
            <a:avLst/>
          </a:prstGeom>
        </p:spPr>
        <p:txBody>
          <a:bodyPr anchorCtr="0" anchor="t" bIns="91425" lIns="91425" spcFirstLastPara="1" rIns="91425" wrap="square" tIns="91425">
            <a:normAutofit fontScale="92500" lnSpcReduction="20000"/>
          </a:bodyPr>
          <a:lstStyle/>
          <a:p>
            <a:pPr indent="0" lvl="0" marL="0" rtl="0" algn="l">
              <a:lnSpc>
                <a:spcPct val="95000"/>
              </a:lnSpc>
              <a:spcBef>
                <a:spcPts val="0"/>
              </a:spcBef>
              <a:spcAft>
                <a:spcPts val="0"/>
              </a:spcAft>
              <a:buSzPct val="63011"/>
              <a:buNone/>
            </a:pPr>
            <a:r>
              <a:rPr lang="en" sz="1614"/>
              <a:t>This dataset has been a hallmark of binary classification since 1987, including 23 species of gilled mushrooms in the Agaricus and Lepiota families drawn as a subset from the Audubon Society Field Guide to North American Mushrooms.</a:t>
            </a:r>
            <a:endParaRPr sz="1614"/>
          </a:p>
          <a:p>
            <a:pPr indent="0" lvl="0" marL="0" rtl="0" algn="l">
              <a:lnSpc>
                <a:spcPct val="95000"/>
              </a:lnSpc>
              <a:spcBef>
                <a:spcPts val="0"/>
              </a:spcBef>
              <a:spcAft>
                <a:spcPts val="0"/>
              </a:spcAft>
              <a:buSzPct val="63011"/>
              <a:buNone/>
            </a:pPr>
            <a:r>
              <a:t/>
            </a:r>
            <a:endParaRPr sz="1614"/>
          </a:p>
          <a:p>
            <a:pPr indent="0" lvl="0" marL="0" rtl="0" algn="l">
              <a:lnSpc>
                <a:spcPct val="95000"/>
              </a:lnSpc>
              <a:spcBef>
                <a:spcPts val="0"/>
              </a:spcBef>
              <a:spcAft>
                <a:spcPts val="0"/>
              </a:spcAft>
              <a:buSzPct val="63011"/>
              <a:buNone/>
            </a:pPr>
            <a:r>
              <a:rPr lang="en" sz="1614"/>
              <a:t>Each species has a definite classification as definitely edible, definitely poisonous, or unknown and not recommended (the dataset considers these as poisonous). </a:t>
            </a:r>
            <a:endParaRPr sz="1614"/>
          </a:p>
          <a:p>
            <a:pPr indent="0" lvl="0" marL="0" rtl="0" algn="l">
              <a:lnSpc>
                <a:spcPct val="95000"/>
              </a:lnSpc>
              <a:spcBef>
                <a:spcPts val="0"/>
              </a:spcBef>
              <a:spcAft>
                <a:spcPts val="0"/>
              </a:spcAft>
              <a:buSzPct val="63011"/>
              <a:buNone/>
            </a:pPr>
            <a:r>
              <a:t/>
            </a:r>
            <a:endParaRPr sz="1614"/>
          </a:p>
          <a:p>
            <a:pPr indent="0" lvl="0" marL="0" rtl="0" algn="l">
              <a:lnSpc>
                <a:spcPct val="95000"/>
              </a:lnSpc>
              <a:spcBef>
                <a:spcPts val="0"/>
              </a:spcBef>
              <a:spcAft>
                <a:spcPts val="0"/>
              </a:spcAft>
              <a:buSzPct val="63011"/>
              <a:buNone/>
            </a:pPr>
            <a:r>
              <a:rPr lang="en" sz="1614"/>
              <a:t>There is no simple rule on one or two attributes which identifies the poisonous mushrooms, so a complex classification must be created.  Out of 8,124 observations, </a:t>
            </a:r>
            <a:r>
              <a:rPr b="1" lang="en" sz="1614"/>
              <a:t>52% are considered edible</a:t>
            </a:r>
            <a:r>
              <a:rPr lang="en" sz="1614"/>
              <a:t>. Since the classes are roughly balanced, stratified sampling, upsampling or SMOTE are unneeded.</a:t>
            </a:r>
            <a:endParaRPr sz="1814"/>
          </a:p>
        </p:txBody>
      </p:sp>
      <p:pic>
        <p:nvPicPr>
          <p:cNvPr id="158" name="Google Shape;158;p16"/>
          <p:cNvPicPr preferRelativeResize="0"/>
          <p:nvPr/>
        </p:nvPicPr>
        <p:blipFill>
          <a:blip r:embed="rId3">
            <a:alphaModFix/>
          </a:blip>
          <a:stretch>
            <a:fillRect/>
          </a:stretch>
        </p:blipFill>
        <p:spPr>
          <a:xfrm>
            <a:off x="4728475" y="1134225"/>
            <a:ext cx="4282975" cy="38860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1297500" y="393750"/>
            <a:ext cx="75570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60"/>
              <a:t>Categorical Feature Distribution for Mushroom Classification</a:t>
            </a:r>
            <a:endParaRPr sz="1660"/>
          </a:p>
        </p:txBody>
      </p:sp>
      <p:sp>
        <p:nvSpPr>
          <p:cNvPr id="164" name="Google Shape;164;p17"/>
          <p:cNvSpPr txBox="1"/>
          <p:nvPr>
            <p:ph idx="1" type="body"/>
          </p:nvPr>
        </p:nvSpPr>
        <p:spPr>
          <a:xfrm>
            <a:off x="213200" y="1445775"/>
            <a:ext cx="4810500" cy="3504600"/>
          </a:xfrm>
          <a:prstGeom prst="rect">
            <a:avLst/>
          </a:prstGeom>
        </p:spPr>
        <p:txBody>
          <a:bodyPr anchorCtr="0" anchor="t" bIns="91425" lIns="91425" spcFirstLastPara="1" rIns="91425" wrap="square" tIns="91425">
            <a:normAutofit fontScale="85000" lnSpcReduction="20000"/>
          </a:bodyPr>
          <a:lstStyle/>
          <a:p>
            <a:pPr indent="0" lvl="0" marL="0" rtl="0" algn="l">
              <a:lnSpc>
                <a:spcPct val="95000"/>
              </a:lnSpc>
              <a:spcBef>
                <a:spcPts val="0"/>
              </a:spcBef>
              <a:spcAft>
                <a:spcPts val="0"/>
              </a:spcAft>
              <a:buNone/>
            </a:pPr>
            <a:r>
              <a:rPr lang="en" sz="1500"/>
              <a:t>The table presents categorical features with varying levels of uniqueness and frequency in a mushroom dataset. Key insights include:</a:t>
            </a:r>
            <a:endParaRPr sz="1500"/>
          </a:p>
          <a:p>
            <a:pPr indent="0" lvl="0" marL="0" rtl="0" algn="l">
              <a:lnSpc>
                <a:spcPct val="95000"/>
              </a:lnSpc>
              <a:spcBef>
                <a:spcPts val="0"/>
              </a:spcBef>
              <a:spcAft>
                <a:spcPts val="0"/>
              </a:spcAft>
              <a:buNone/>
            </a:pPr>
            <a:r>
              <a:t/>
            </a:r>
            <a:endParaRPr sz="1500"/>
          </a:p>
          <a:p>
            <a:pPr indent="0" lvl="0" marL="0" rtl="0" algn="l">
              <a:lnSpc>
                <a:spcPct val="95000"/>
              </a:lnSpc>
              <a:spcBef>
                <a:spcPts val="0"/>
              </a:spcBef>
              <a:spcAft>
                <a:spcPts val="0"/>
              </a:spcAft>
              <a:buNone/>
            </a:pPr>
            <a:r>
              <a:rPr lang="en" sz="1500"/>
              <a:t>Feature Uniformity: Some features, like "veil-type", have only one unique value, while others, like "gill-color" and "spore-print-color", have more diversity, indicating their potential importance for classification.</a:t>
            </a:r>
            <a:endParaRPr sz="1500"/>
          </a:p>
          <a:p>
            <a:pPr indent="0" lvl="0" marL="0" rtl="0" algn="l">
              <a:lnSpc>
                <a:spcPct val="95000"/>
              </a:lnSpc>
              <a:spcBef>
                <a:spcPts val="0"/>
              </a:spcBef>
              <a:spcAft>
                <a:spcPts val="0"/>
              </a:spcAft>
              <a:buNone/>
            </a:pPr>
            <a:r>
              <a:t/>
            </a:r>
            <a:endParaRPr sz="1500"/>
          </a:p>
          <a:p>
            <a:pPr indent="0" lvl="0" marL="0" rtl="0" algn="l">
              <a:lnSpc>
                <a:spcPct val="95000"/>
              </a:lnSpc>
              <a:spcBef>
                <a:spcPts val="0"/>
              </a:spcBef>
              <a:spcAft>
                <a:spcPts val="0"/>
              </a:spcAft>
              <a:buNone/>
            </a:pPr>
            <a:r>
              <a:rPr lang="en" sz="1500"/>
              <a:t>High Frequency Values: Certain categories dominate, such as "gill-attachment" (f), which could play a significant </a:t>
            </a:r>
            <a:r>
              <a:rPr lang="en" sz="1500"/>
              <a:t>role</a:t>
            </a:r>
            <a:r>
              <a:rPr lang="en" sz="1500"/>
              <a:t> in classification.</a:t>
            </a:r>
            <a:endParaRPr sz="1500"/>
          </a:p>
          <a:p>
            <a:pPr indent="0" lvl="0" marL="0" rtl="0" algn="l">
              <a:lnSpc>
                <a:spcPct val="95000"/>
              </a:lnSpc>
              <a:spcBef>
                <a:spcPts val="0"/>
              </a:spcBef>
              <a:spcAft>
                <a:spcPts val="0"/>
              </a:spcAft>
              <a:buNone/>
            </a:pPr>
            <a:r>
              <a:t/>
            </a:r>
            <a:endParaRPr sz="1500"/>
          </a:p>
          <a:p>
            <a:pPr indent="0" lvl="0" marL="0" rtl="0" algn="l">
              <a:lnSpc>
                <a:spcPct val="95000"/>
              </a:lnSpc>
              <a:spcBef>
                <a:spcPts val="0"/>
              </a:spcBef>
              <a:spcAft>
                <a:spcPts val="0"/>
              </a:spcAft>
              <a:buNone/>
            </a:pPr>
            <a:r>
              <a:rPr lang="en" sz="1500"/>
              <a:t>Appearance and Environment: Features like "cap-color", "stalk-root", and "habitat" show varied categories, suggesting they are important for distinguishing mushroom types.</a:t>
            </a:r>
            <a:endParaRPr sz="1500"/>
          </a:p>
          <a:p>
            <a:pPr indent="0" lvl="0" marL="0" rtl="0" algn="l">
              <a:lnSpc>
                <a:spcPct val="95000"/>
              </a:lnSpc>
              <a:spcBef>
                <a:spcPts val="0"/>
              </a:spcBef>
              <a:spcAft>
                <a:spcPts val="0"/>
              </a:spcAft>
              <a:buNone/>
            </a:pPr>
            <a:r>
              <a:t/>
            </a:r>
            <a:endParaRPr sz="1500"/>
          </a:p>
          <a:p>
            <a:pPr indent="0" lvl="0" marL="0" rtl="0" algn="l">
              <a:lnSpc>
                <a:spcPct val="95000"/>
              </a:lnSpc>
              <a:spcBef>
                <a:spcPts val="0"/>
              </a:spcBef>
              <a:spcAft>
                <a:spcPts val="0"/>
              </a:spcAft>
              <a:buNone/>
            </a:pPr>
            <a:r>
              <a:rPr lang="en" sz="1500"/>
              <a:t>In summary, the dataset has both highly informative features and some with limited variation, requiring careful evaluation for predictive modeling.</a:t>
            </a:r>
            <a:endParaRPr sz="1500"/>
          </a:p>
          <a:p>
            <a:pPr indent="0" lvl="0" marL="0" rtl="0" algn="l">
              <a:lnSpc>
                <a:spcPct val="95000"/>
              </a:lnSpc>
              <a:spcBef>
                <a:spcPts val="0"/>
              </a:spcBef>
              <a:spcAft>
                <a:spcPts val="0"/>
              </a:spcAft>
              <a:buSzPct val="56067"/>
              <a:buNone/>
            </a:pPr>
            <a:r>
              <a:t/>
            </a:r>
            <a:endParaRPr sz="1814"/>
          </a:p>
        </p:txBody>
      </p:sp>
      <p:pic>
        <p:nvPicPr>
          <p:cNvPr id="165" name="Google Shape;165;p17"/>
          <p:cNvPicPr preferRelativeResize="0"/>
          <p:nvPr/>
        </p:nvPicPr>
        <p:blipFill>
          <a:blip r:embed="rId4">
            <a:alphaModFix/>
          </a:blip>
          <a:stretch>
            <a:fillRect/>
          </a:stretch>
        </p:blipFill>
        <p:spPr>
          <a:xfrm>
            <a:off x="5235875" y="1332525"/>
            <a:ext cx="3498751" cy="361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Preprocessing</a:t>
            </a:r>
            <a:endParaRPr/>
          </a:p>
        </p:txBody>
      </p:sp>
      <p:sp>
        <p:nvSpPr>
          <p:cNvPr id="171" name="Google Shape;171;p18"/>
          <p:cNvSpPr txBox="1"/>
          <p:nvPr>
            <p:ph idx="1" type="body"/>
          </p:nvPr>
        </p:nvSpPr>
        <p:spPr>
          <a:xfrm>
            <a:off x="1391550" y="1035350"/>
            <a:ext cx="7038900" cy="2911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Our dataset did not exhibit common issues, so minimal preprocessing was required. Specifically, we did not encounter: </a:t>
            </a:r>
            <a:endParaRPr/>
          </a:p>
          <a:p>
            <a:pPr indent="0" lvl="0" marL="0" rtl="0" algn="l">
              <a:spcBef>
                <a:spcPts val="1200"/>
              </a:spcBef>
              <a:spcAft>
                <a:spcPts val="0"/>
              </a:spcAft>
              <a:buNone/>
            </a:pPr>
            <a:r>
              <a:rPr lang="en"/>
              <a:t> - </a:t>
            </a:r>
            <a:r>
              <a:rPr b="1" lang="en"/>
              <a:t>Rows or columns with missing data</a:t>
            </a:r>
            <a:r>
              <a:rPr lang="en"/>
              <a:t>: Instances where some values were left blank or undefined. </a:t>
            </a:r>
            <a:endParaRPr/>
          </a:p>
          <a:p>
            <a:pPr indent="0" lvl="0" marL="0" rtl="0" algn="l">
              <a:spcBef>
                <a:spcPts val="1200"/>
              </a:spcBef>
              <a:spcAft>
                <a:spcPts val="0"/>
              </a:spcAft>
              <a:buNone/>
            </a:pPr>
            <a:r>
              <a:rPr lang="en"/>
              <a:t> - </a:t>
            </a:r>
            <a:r>
              <a:rPr b="1" lang="en"/>
              <a:t>Outliers</a:t>
            </a:r>
            <a:r>
              <a:rPr lang="en"/>
              <a:t>: Extreme values that could distort the analysis or model training. </a:t>
            </a:r>
            <a:endParaRPr/>
          </a:p>
          <a:p>
            <a:pPr indent="0" lvl="0" marL="0" rtl="0" algn="l">
              <a:spcBef>
                <a:spcPts val="1200"/>
              </a:spcBef>
              <a:spcAft>
                <a:spcPts val="0"/>
              </a:spcAft>
              <a:buNone/>
            </a:pPr>
            <a:r>
              <a:rPr lang="en"/>
              <a:t> - </a:t>
            </a:r>
            <a:r>
              <a:rPr b="1" lang="en"/>
              <a:t>Repeated data</a:t>
            </a:r>
            <a:r>
              <a:rPr lang="en"/>
              <a:t>: Duplicate rows or records that could bias the results.  </a:t>
            </a:r>
            <a:endParaRPr/>
          </a:p>
          <a:p>
            <a:pPr indent="0" lvl="0" marL="0" rtl="0" algn="l">
              <a:spcBef>
                <a:spcPts val="1200"/>
              </a:spcBef>
              <a:spcAft>
                <a:spcPts val="0"/>
              </a:spcAft>
              <a:buNone/>
            </a:pPr>
            <a:r>
              <a:rPr lang="en"/>
              <a:t>- </a:t>
            </a:r>
            <a:r>
              <a:rPr b="1" lang="en"/>
              <a:t>Private data requiring anonymization</a:t>
            </a:r>
            <a:r>
              <a:rPr lang="en"/>
              <a:t>: Sensitive information that might need to be hidden or replaced for privacy. </a:t>
            </a:r>
            <a:endParaRPr/>
          </a:p>
          <a:p>
            <a:pPr indent="0" lvl="0" marL="0" rtl="0" algn="l">
              <a:spcBef>
                <a:spcPts val="1200"/>
              </a:spcBef>
              <a:spcAft>
                <a:spcPts val="1200"/>
              </a:spcAft>
              <a:buNone/>
            </a:pPr>
            <a:r>
              <a:rPr lang="en"/>
              <a:t> - </a:t>
            </a:r>
            <a:r>
              <a:rPr b="1" lang="en"/>
              <a:t>Unlabeled entries:</a:t>
            </a:r>
            <a:r>
              <a:rPr lang="en"/>
              <a:t> Data points that lacked the necessary labels for supervised learning.  The data was already labeled, as shown in the previous slide, so no additional labeling was necessary. Since the dataset was obtained from Kaggle, it was preprocessed and ready for use. Nonetheless, we performed a thorough check to ensure it was suitable for model training.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Exploratory Data Analysis </a:t>
            </a:r>
            <a:endParaRPr/>
          </a:p>
        </p:txBody>
      </p:sp>
      <p:sp>
        <p:nvSpPr>
          <p:cNvPr id="177" name="Google Shape;177;p19"/>
          <p:cNvSpPr txBox="1"/>
          <p:nvPr>
            <p:ph idx="1" type="body"/>
          </p:nvPr>
        </p:nvSpPr>
        <p:spPr>
          <a:xfrm>
            <a:off x="1297500" y="4377550"/>
            <a:ext cx="7038900" cy="64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These are the top 8 features after</a:t>
            </a:r>
            <a:r>
              <a:rPr lang="en"/>
              <a:t> z-score normalization, and feature selection. As you see these features exhibit a variety of distributions from which to build a classification.</a:t>
            </a:r>
            <a:endParaRPr/>
          </a:p>
        </p:txBody>
      </p:sp>
      <p:pic>
        <p:nvPicPr>
          <p:cNvPr id="178" name="Google Shape;178;p19"/>
          <p:cNvPicPr preferRelativeResize="0"/>
          <p:nvPr/>
        </p:nvPicPr>
        <p:blipFill>
          <a:blip r:embed="rId3">
            <a:alphaModFix/>
          </a:blip>
          <a:stretch>
            <a:fillRect/>
          </a:stretch>
        </p:blipFill>
        <p:spPr>
          <a:xfrm>
            <a:off x="1379925" y="1089950"/>
            <a:ext cx="6734175" cy="1600200"/>
          </a:xfrm>
          <a:prstGeom prst="rect">
            <a:avLst/>
          </a:prstGeom>
          <a:noFill/>
          <a:ln>
            <a:noFill/>
          </a:ln>
        </p:spPr>
      </p:pic>
      <p:pic>
        <p:nvPicPr>
          <p:cNvPr id="179" name="Google Shape;179;p19"/>
          <p:cNvPicPr preferRelativeResize="0"/>
          <p:nvPr/>
        </p:nvPicPr>
        <p:blipFill>
          <a:blip r:embed="rId4">
            <a:alphaModFix/>
          </a:blip>
          <a:stretch>
            <a:fillRect/>
          </a:stretch>
        </p:blipFill>
        <p:spPr>
          <a:xfrm>
            <a:off x="1400225" y="2690150"/>
            <a:ext cx="6713875" cy="1600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1105975" y="213200"/>
            <a:ext cx="6946200" cy="6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Proof Of Concept -  Mushroom Classification</a:t>
            </a:r>
            <a:endParaRPr/>
          </a:p>
        </p:txBody>
      </p:sp>
      <p:sp>
        <p:nvSpPr>
          <p:cNvPr id="185" name="Google Shape;185;p20"/>
          <p:cNvSpPr txBox="1"/>
          <p:nvPr>
            <p:ph idx="1" type="body"/>
          </p:nvPr>
        </p:nvSpPr>
        <p:spPr>
          <a:xfrm>
            <a:off x="1224025" y="679575"/>
            <a:ext cx="7260000" cy="4057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Goal: </a:t>
            </a:r>
            <a:endParaRPr b="1"/>
          </a:p>
          <a:p>
            <a:pPr indent="-311150" lvl="0" marL="457200" rtl="0" algn="l">
              <a:lnSpc>
                <a:spcPct val="100000"/>
              </a:lnSpc>
              <a:spcBef>
                <a:spcPts val="0"/>
              </a:spcBef>
              <a:spcAft>
                <a:spcPts val="0"/>
              </a:spcAft>
              <a:buSzPts val="1300"/>
              <a:buChar char="●"/>
            </a:pPr>
            <a:r>
              <a:rPr lang="en"/>
              <a:t>Perform a side-by-side comparison of multiple machine learning algorithms to accurately classify mushrooms as edible or poisonous.</a:t>
            </a:r>
            <a:endParaRPr/>
          </a:p>
          <a:p>
            <a:pPr indent="-311150" lvl="0" marL="457200" rtl="0" algn="l">
              <a:lnSpc>
                <a:spcPct val="100000"/>
              </a:lnSpc>
              <a:spcBef>
                <a:spcPts val="0"/>
              </a:spcBef>
              <a:spcAft>
                <a:spcPts val="0"/>
              </a:spcAft>
              <a:buSzPts val="1300"/>
              <a:buChar char="●"/>
            </a:pPr>
            <a:r>
              <a:rPr lang="en"/>
              <a:t>Assess each model's ability to handle non-linear relationships and determine feature importance, helping identify the most effective approach for classification.</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a:t>Platform:</a:t>
            </a:r>
            <a:endParaRPr b="1"/>
          </a:p>
          <a:p>
            <a:pPr indent="-311150" lvl="0" marL="457200" rtl="0" algn="l">
              <a:lnSpc>
                <a:spcPct val="100000"/>
              </a:lnSpc>
              <a:spcBef>
                <a:spcPts val="0"/>
              </a:spcBef>
              <a:spcAft>
                <a:spcPts val="0"/>
              </a:spcAft>
              <a:buSzPts val="1300"/>
              <a:buChar char="●"/>
            </a:pPr>
            <a:r>
              <a:rPr lang="en"/>
              <a:t>Azure Notebooks - Leverage cloud resources to streamline the experimentation process, access powerful compute for model training, and manage data efficiently within a collaborative environment.</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a:t>Output:</a:t>
            </a:r>
            <a:endParaRPr b="1"/>
          </a:p>
          <a:p>
            <a:pPr indent="-311150" lvl="0" marL="457200" rtl="0" algn="l">
              <a:lnSpc>
                <a:spcPct val="100000"/>
              </a:lnSpc>
              <a:spcBef>
                <a:spcPts val="0"/>
              </a:spcBef>
              <a:spcAft>
                <a:spcPts val="0"/>
              </a:spcAft>
              <a:buSzPts val="1300"/>
              <a:buChar char="●"/>
            </a:pPr>
            <a:r>
              <a:rPr lang="en"/>
              <a:t>Generate a comparison table that displays key performance metrics, such as Accuracy, ROC AUC, Recall, Precision, and F1 Score for each model.</a:t>
            </a:r>
            <a:endParaRPr/>
          </a:p>
          <a:p>
            <a:pPr indent="-311150" lvl="0" marL="457200" rtl="0" algn="l">
              <a:lnSpc>
                <a:spcPct val="100000"/>
              </a:lnSpc>
              <a:spcBef>
                <a:spcPts val="0"/>
              </a:spcBef>
              <a:spcAft>
                <a:spcPts val="0"/>
              </a:spcAft>
              <a:buSzPts val="1300"/>
              <a:buChar char="●"/>
            </a:pPr>
            <a:r>
              <a:rPr lang="en"/>
              <a:t>Use the findings to determine which model balances performance and interpretability for this classification task</a:t>
            </a:r>
            <a:endParaRPr/>
          </a:p>
          <a:p>
            <a:pPr indent="0" lvl="0" marL="0" rtl="0" algn="l">
              <a:lnSpc>
                <a:spcPct val="100000"/>
              </a:lnSpc>
              <a:spcBef>
                <a:spcPts val="0"/>
              </a:spcBef>
              <a:spcAft>
                <a:spcPts val="0"/>
              </a:spcAft>
              <a:buNone/>
            </a:pPr>
            <a:r>
              <a:t/>
            </a:r>
            <a:endParaRPr b="1" sz="1200"/>
          </a:p>
          <a:p>
            <a:pPr indent="0" lvl="0" marL="0" rtl="0" algn="l">
              <a:lnSpc>
                <a:spcPct val="100000"/>
              </a:lnSpc>
              <a:spcBef>
                <a:spcPts val="0"/>
              </a:spcBef>
              <a:spcAft>
                <a:spcPts val="0"/>
              </a:spcAft>
              <a:buNone/>
            </a:pPr>
            <a:r>
              <a:t/>
            </a:r>
            <a:endParaRPr b="1" sz="12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lang="en" sz="1000"/>
              <a:t>     </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t/>
            </a:r>
            <a:endParaRPr sz="1000"/>
          </a:p>
          <a:p>
            <a:pPr indent="0" lvl="0" marL="457200" rtl="0" algn="l">
              <a:lnSpc>
                <a:spcPct val="85000"/>
              </a:lnSpc>
              <a:spcBef>
                <a:spcPts val="0"/>
              </a:spcBef>
              <a:spcAft>
                <a:spcPts val="1200"/>
              </a:spcAft>
              <a:buSzPts val="275"/>
              <a:buNone/>
            </a:pPr>
            <a:r>
              <a:t/>
            </a:r>
            <a:endParaRPr sz="1000"/>
          </a:p>
        </p:txBody>
      </p:sp>
      <p:sp>
        <p:nvSpPr>
          <p:cNvPr id="186" name="Google Shape;186;p20"/>
          <p:cNvSpPr txBox="1"/>
          <p:nvPr/>
        </p:nvSpPr>
        <p:spPr>
          <a:xfrm>
            <a:off x="1192600" y="4035200"/>
            <a:ext cx="634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1154775" y="191200"/>
            <a:ext cx="6653700" cy="50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Proof of Concept: Code Sample</a:t>
            </a:r>
            <a:endParaRPr/>
          </a:p>
        </p:txBody>
      </p:sp>
      <p:sp>
        <p:nvSpPr>
          <p:cNvPr id="192" name="Google Shape;192;p21"/>
          <p:cNvSpPr txBox="1"/>
          <p:nvPr/>
        </p:nvSpPr>
        <p:spPr>
          <a:xfrm>
            <a:off x="2047275" y="2047275"/>
            <a:ext cx="494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pic>
        <p:nvPicPr>
          <p:cNvPr id="193" name="Google Shape;193;p21"/>
          <p:cNvPicPr preferRelativeResize="0"/>
          <p:nvPr/>
        </p:nvPicPr>
        <p:blipFill>
          <a:blip r:embed="rId3">
            <a:alphaModFix/>
          </a:blip>
          <a:stretch>
            <a:fillRect/>
          </a:stretch>
        </p:blipFill>
        <p:spPr>
          <a:xfrm>
            <a:off x="5011975" y="879825"/>
            <a:ext cx="3976075" cy="4132076"/>
          </a:xfrm>
          <a:prstGeom prst="rect">
            <a:avLst/>
          </a:prstGeom>
          <a:noFill/>
          <a:ln>
            <a:noFill/>
          </a:ln>
        </p:spPr>
      </p:pic>
      <p:sp>
        <p:nvSpPr>
          <p:cNvPr id="194" name="Google Shape;194;p21"/>
          <p:cNvSpPr txBox="1"/>
          <p:nvPr/>
        </p:nvSpPr>
        <p:spPr>
          <a:xfrm>
            <a:off x="5781775" y="1696825"/>
            <a:ext cx="285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195" name="Google Shape;195;p21"/>
          <p:cNvSpPr txBox="1"/>
          <p:nvPr/>
        </p:nvSpPr>
        <p:spPr>
          <a:xfrm>
            <a:off x="121025" y="1381475"/>
            <a:ext cx="47811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Lato"/>
                <a:ea typeface="Lato"/>
                <a:cs typeface="Lato"/>
                <a:sym typeface="Lato"/>
              </a:rPr>
              <a:t>Mushroom Classification Model Pipeline Pseudocode:</a:t>
            </a:r>
            <a:endParaRPr b="1" sz="12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1.  Load and preprocess data (encode categorical features, split into training and test sets)</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2. Initialize models (K-Nearest Neighbors, SVM, Random Forest, Neural Network, Logistic Regression)</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3. Train each model on the training dataset</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4. Predict class probabilities on the test dataset</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5. Convert probabilities to class labels using an optimal threshold</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6. Evaluate each model using metrics (accuracy, precision, recall, ROC AUC)</a:t>
            </a:r>
            <a:endParaRPr sz="13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